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handoutMasterIdLst>
    <p:handoutMasterId r:id="rId15"/>
  </p:handoutMasterIdLst>
  <p:sldIdLst>
    <p:sldId id="261" r:id="rId2"/>
    <p:sldId id="277" r:id="rId3"/>
    <p:sldId id="266" r:id="rId4"/>
    <p:sldId id="273" r:id="rId5"/>
    <p:sldId id="269" r:id="rId6"/>
    <p:sldId id="281" r:id="rId7"/>
    <p:sldId id="274" r:id="rId8"/>
    <p:sldId id="280" r:id="rId9"/>
    <p:sldId id="282" r:id="rId10"/>
    <p:sldId id="279" r:id="rId11"/>
    <p:sldId id="272" r:id="rId12"/>
    <p:sldId id="283" r:id="rId13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2" autoAdjust="0"/>
    <p:restoredTop sz="90640" autoAdjust="0"/>
  </p:normalViewPr>
  <p:slideViewPr>
    <p:cSldViewPr snapToGrid="0" snapToObjects="1">
      <p:cViewPr>
        <p:scale>
          <a:sx n="100" d="100"/>
          <a:sy n="100" d="100"/>
        </p:scale>
        <p:origin x="-88" y="-72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129" d="100"/>
          <a:sy n="129" d="100"/>
        </p:scale>
        <p:origin x="-2624" y="-120"/>
      </p:cViewPr>
      <p:guideLst>
        <p:guide orient="horz" pos="2160"/>
        <p:guide pos="288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handoutMaster" Target="handoutMasters/handoutMaster1.xml"/><Relationship Id="rId16" Type="http://schemas.openxmlformats.org/officeDocument/2006/relationships/printerSettings" Target="printerSettings/printerSettings1.bin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F7E430-CA73-9C47-A0CD-93F9C525F82D}" type="datetimeFigureOut">
              <a:rPr lang="fr-FR" smtClean="0"/>
              <a:t>04/07/11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F9E255-9EAE-2F4A-8CB4-BEAAC96F003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609627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A0E3AF-619C-4A45-836D-08AF79BFA4E2}" type="datetimeFigureOut">
              <a:rPr lang="fr-FR" smtClean="0"/>
              <a:t>04/07/11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4350"/>
            <a:ext cx="3429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BB3940-2E06-134B-B19D-D06567FAD9A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349928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BB3940-2E06-134B-B19D-D06567FAD9A7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897358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fr-FR" sz="1800" dirty="0" smtClean="0"/>
              <a:t>développer la pratique </a:t>
            </a:r>
            <a:r>
              <a:rPr lang="fr-FR" dirty="0" smtClean="0"/>
              <a:t>: faciliter les échanges, des rencontres, organiser des recherches, études, publications, concours, …</a:t>
            </a:r>
          </a:p>
          <a:p>
            <a:pPr lvl="0"/>
            <a:r>
              <a:rPr lang="fr-FR" sz="1800" dirty="0" smtClean="0"/>
              <a:t>promouvoir</a:t>
            </a:r>
            <a:r>
              <a:rPr lang="fr-FR" dirty="0" smtClean="0"/>
              <a:t> : faire connaître et reconnaître (image et notoriété) l’intérêt et le goût de la pratique des mots croisés et fléchés dans les pays francophones et notamment auprès des jeunes.</a:t>
            </a: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BB3940-2E06-134B-B19D-D06567FAD9A7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8973585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BB3940-2E06-134B-B19D-D06567FAD9A7}" type="slidenum">
              <a:rPr lang="fr-FR" smtClean="0"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8973585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Prendre comme défini un mot qui présente lui-même un cas de polysémie ou un défini qui est la forme unique de deux mots homonymes. </a:t>
            </a:r>
          </a:p>
          <a:p>
            <a:r>
              <a:rPr lang="fr-FR" dirty="0" smtClean="0"/>
              <a:t>Le plus souvent la définition comporte deux éléments qui sont liés par une conjonction de coordination et offrent un contraste ou un semblant de contraste </a:t>
            </a:r>
          </a:p>
          <a:p>
            <a:pPr algn="l"/>
            <a:r>
              <a:rPr lang="fr-FR" i="1" dirty="0" smtClean="0"/>
              <a:t>personne chargée de l'entretien des lampes</a:t>
            </a:r>
          </a:p>
          <a:p>
            <a:pPr algn="l"/>
            <a:r>
              <a:rPr lang="fr-FR" i="1" dirty="0" smtClean="0"/>
              <a:t>subalterne au poste le plus modeste </a:t>
            </a:r>
            <a:endParaRPr lang="fr-FR" b="1" i="1" dirty="0" smtClean="0">
              <a:solidFill>
                <a:srgbClr val="000000"/>
              </a:solidFill>
            </a:endParaRPr>
          </a:p>
          <a:p>
            <a:pPr algn="l"/>
            <a:endParaRPr lang="fr-FR" i="1" dirty="0" smtClean="0"/>
          </a:p>
          <a:p>
            <a:pPr algn="l"/>
            <a:endParaRPr lang="fr-FR" i="1" dirty="0" smtClean="0"/>
          </a:p>
          <a:p>
            <a:pPr algn="l"/>
            <a:r>
              <a:rPr lang="fr-FR" i="1" dirty="0" smtClean="0"/>
              <a:t>bête de somme 'bête de charge’ qui porte les fardeaux</a:t>
            </a:r>
          </a:p>
          <a:p>
            <a:pPr algn="l"/>
            <a:r>
              <a:rPr lang="fr-FR" i="1" dirty="0" smtClean="0"/>
              <a:t>somme:  'action de dormir considérée dans sa durée, généralement courte' </a:t>
            </a:r>
          </a:p>
          <a:p>
            <a:pPr algn="l"/>
            <a:endParaRPr lang="fr-FR" dirty="0"/>
          </a:p>
          <a:p>
            <a:r>
              <a:rPr lang="fr-FR" dirty="0"/>
              <a:t>----- Notes de la réunion (11/03/11 20:30) -----</a:t>
            </a:r>
          </a:p>
          <a:p>
            <a:endParaRPr lang="fr-FR" dirty="0"/>
          </a:p>
          <a:p>
            <a:endParaRPr lang="fr-FR" dirty="0"/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BB3940-2E06-134B-B19D-D06567FAD9A7}" type="slidenum">
              <a:rPr lang="fr-FR" smtClean="0"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082778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un </a:t>
            </a:r>
            <a:r>
              <a:rPr lang="fr-FR" dirty="0"/>
              <a:t>double mécanisme, l’un mène à la solution et l'autre en éloigne. </a:t>
            </a:r>
            <a:endParaRPr lang="fr-FR" dirty="0" smtClean="0"/>
          </a:p>
          <a:p>
            <a:r>
              <a:rPr lang="fr-FR" dirty="0" smtClean="0"/>
              <a:t>Celui </a:t>
            </a:r>
            <a:r>
              <a:rPr lang="fr-FR" dirty="0"/>
              <a:t>qui mène à la solution fait appel à la comparaison implicite basée sur le stéréotype lié au chameau, </a:t>
            </a:r>
            <a:endParaRPr lang="fr-FR" dirty="0" smtClean="0"/>
          </a:p>
          <a:p>
            <a:r>
              <a:rPr lang="fr-FR" dirty="0" smtClean="0"/>
              <a:t>à </a:t>
            </a:r>
            <a:r>
              <a:rPr lang="fr-FR" dirty="0"/>
              <a:t>savoir sa sobriété, mais l'autre lié à un autre stéréotype, lexicalisé celui-ci dans l'expression "avoir un caractère de chameau" </a:t>
            </a:r>
            <a:endParaRPr lang="fr-FR" dirty="0" smtClean="0"/>
          </a:p>
          <a:p>
            <a:r>
              <a:rPr lang="fr-FR" dirty="0" smtClean="0"/>
              <a:t>qui </a:t>
            </a:r>
            <a:r>
              <a:rPr lang="fr-FR" dirty="0"/>
              <a:t>ne renvoie pas du tout à la sobriété mais tout simplement au fait d'être irascible. </a:t>
            </a:r>
            <a:endParaRPr lang="fr-FR" dirty="0" smtClean="0"/>
          </a:p>
          <a:p>
            <a:r>
              <a:rPr lang="fr-FR" dirty="0" smtClean="0"/>
              <a:t>Comme </a:t>
            </a:r>
            <a:r>
              <a:rPr lang="fr-FR" dirty="0"/>
              <a:t>c'est le premier à être perçu il va entraîner sur une fausse piste. (MBC)</a:t>
            </a:r>
          </a:p>
          <a:p>
            <a:endParaRPr lang="fr-FR" dirty="0"/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BB3940-2E06-134B-B19D-D06567FAD9A7}" type="slidenum">
              <a:rPr lang="fr-FR" smtClean="0"/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918076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endParaRPr kumimoji="0" lang="en-US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>
          <a:xfrm>
            <a:off x="-9144" y="6263024"/>
            <a:ext cx="2249423" cy="494392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73EF509-02B6-6B49-9F81-FE81E2F7F5CF}" type="slidenum">
              <a:rPr kumimoji="0" lang="en-US" smtClean="0"/>
              <a:t>‹#›</a:t>
            </a:fld>
            <a:endParaRPr kumimoji="0" lang="en-US" dirty="0">
              <a:solidFill>
                <a:schemeClr val="tx2"/>
              </a:solidFill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endParaRPr lang="en-US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endParaRPr/>
          </a:p>
          <a:p>
            <a:pPr lvl="1" eaLnBrk="1" latinLnBrk="0" hangingPunct="1"/>
            <a:endParaRPr/>
          </a:p>
          <a:p>
            <a:pPr lvl="2" eaLnBrk="1" latinLnBrk="0" hangingPunct="1"/>
            <a:endParaRPr/>
          </a:p>
          <a:p>
            <a:pPr lvl="3" eaLnBrk="1" latinLnBrk="0" hangingPunct="1"/>
            <a:endParaRPr/>
          </a:p>
          <a:p>
            <a:pPr lvl="4" eaLnBrk="1" latinLnBrk="0" hangingPunct="1"/>
            <a:endParaRPr kumimoji="0"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endParaRPr lang="en-US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endParaRPr kumimoji="0" lang="en-US"/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endParaRPr/>
          </a:p>
          <a:p>
            <a:pPr lvl="1" eaLnBrk="1" latinLnBrk="0" hangingPunct="1"/>
            <a:endParaRPr/>
          </a:p>
          <a:p>
            <a:pPr lvl="2" eaLnBrk="1" latinLnBrk="0" hangingPunct="1"/>
            <a:endParaRPr/>
          </a:p>
          <a:p>
            <a:pPr lvl="3" eaLnBrk="1" latinLnBrk="0" hangingPunct="1"/>
            <a:endParaRPr/>
          </a:p>
          <a:p>
            <a:pPr lvl="4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endParaRPr/>
          </a:p>
          <a:p>
            <a:pPr lvl="1" eaLnBrk="1" latinLnBrk="0" hangingPunct="1"/>
            <a:endParaRPr/>
          </a:p>
          <a:p>
            <a:pPr lvl="2" eaLnBrk="1" latinLnBrk="0" hangingPunct="1"/>
            <a:endParaRPr/>
          </a:p>
          <a:p>
            <a:pPr lvl="3" eaLnBrk="1" latinLnBrk="0" hangingPunct="1"/>
            <a:endParaRPr/>
          </a:p>
          <a:p>
            <a:pPr lvl="4" eaLnBrk="1" latinLnBrk="0" hangingPunct="1"/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eaLnBrk="1" latinLnBrk="0" hangingPunct="1"/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algn="r" eaLnBrk="1" latinLnBrk="0" hangingPunct="1"/>
            <a:endParaRPr kumimoji="0" lang="en-US" sz="1400" dirty="0">
              <a:solidFill>
                <a:schemeClr val="tx2"/>
              </a:solidFill>
            </a:endParaRPr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 sz="1400" b="1" dirty="0">
              <a:solidFill>
                <a:srgbClr val="FFFFFF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6" r:id="rId3"/>
    <p:sldLayoutId id="2147483668" r:id="rId4"/>
    <p:sldLayoutId id="2147483670" r:id="rId5"/>
  </p:sldLayoutIdLs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jp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jp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jp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7.jpeg"/><Relationship Id="rId3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4" Type="http://schemas.openxmlformats.org/officeDocument/2006/relationships/image" Target="../media/image6.jpg"/><Relationship Id="rId5" Type="http://schemas.openxmlformats.org/officeDocument/2006/relationships/image" Target="../media/image3.jpg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jp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jp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3.jp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3.jp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3.jp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511857" y="2498346"/>
            <a:ext cx="8253097" cy="206210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3200" i="1" dirty="0"/>
              <a:t>Les jeux de </a:t>
            </a:r>
            <a:r>
              <a:rPr lang="fr-FR" sz="3200" i="1" dirty="0" smtClean="0"/>
              <a:t>mots.…… </a:t>
            </a:r>
            <a:r>
              <a:rPr lang="fr-FR" sz="3200" i="1" dirty="0"/>
              <a:t>croisés avec leurs </a:t>
            </a:r>
            <a:r>
              <a:rPr lang="fr-FR" sz="3200" i="1" dirty="0" smtClean="0"/>
              <a:t>définitions</a:t>
            </a:r>
          </a:p>
          <a:p>
            <a:pPr algn="ctr"/>
            <a:endParaRPr lang="fr-FR" sz="3200" i="1" dirty="0" smtClean="0"/>
          </a:p>
          <a:p>
            <a:pPr algn="ctr"/>
            <a:r>
              <a:rPr lang="fr-FR" sz="3200" i="1" dirty="0" smtClean="0"/>
              <a:t>Les </a:t>
            </a:r>
            <a:r>
              <a:rPr lang="fr-FR" sz="3200" i="1" dirty="0"/>
              <a:t>jeux de </a:t>
            </a:r>
            <a:r>
              <a:rPr lang="fr-FR" sz="3200" i="1" dirty="0" smtClean="0"/>
              <a:t>mots croisés</a:t>
            </a:r>
            <a:r>
              <a:rPr lang="fr-FR" sz="3200" i="1" dirty="0"/>
              <a:t>.……</a:t>
            </a:r>
            <a:r>
              <a:rPr lang="fr-FR" sz="3200" i="1" dirty="0" smtClean="0"/>
              <a:t> </a:t>
            </a:r>
            <a:r>
              <a:rPr lang="fr-FR" sz="3200" i="1" dirty="0"/>
              <a:t>avec leurs définitions</a:t>
            </a:r>
          </a:p>
          <a:p>
            <a:pPr algn="ctr"/>
            <a:endParaRPr lang="fr-FR" sz="3200" dirty="0">
              <a:solidFill>
                <a:srgbClr val="A6A6A6"/>
              </a:solidFill>
            </a:endParaRPr>
          </a:p>
        </p:txBody>
      </p:sp>
      <p:sp>
        <p:nvSpPr>
          <p:cNvPr id="12" name="ZoneTexte 11"/>
          <p:cNvSpPr txBox="1"/>
          <p:nvPr/>
        </p:nvSpPr>
        <p:spPr>
          <a:xfrm>
            <a:off x="830348" y="6350188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r-FR" dirty="0"/>
          </a:p>
        </p:txBody>
      </p:sp>
      <p:sp>
        <p:nvSpPr>
          <p:cNvPr id="13" name="ZoneTexte 12"/>
          <p:cNvSpPr txBox="1"/>
          <p:nvPr/>
        </p:nvSpPr>
        <p:spPr>
          <a:xfrm>
            <a:off x="51227" y="6350188"/>
            <a:ext cx="12292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p:sp>
        <p:nvSpPr>
          <p:cNvPr id="14" name="Espace réservé du numéro de diapositive 13"/>
          <p:cNvSpPr>
            <a:spLocks noGrp="1"/>
          </p:cNvSpPr>
          <p:nvPr>
            <p:ph type="sldNum" sz="quarter" idx="12"/>
          </p:nvPr>
        </p:nvSpPr>
        <p:spPr>
          <a:xfrm>
            <a:off x="1776300" y="6152792"/>
            <a:ext cx="463979" cy="494392"/>
          </a:xfrm>
        </p:spPr>
        <p:txBody>
          <a:bodyPr/>
          <a:lstStyle/>
          <a:p>
            <a:fld id="{D73EF509-02B6-6B49-9F81-FE81E2F7F5CF}" type="slidenum">
              <a:rPr kumimoji="0" lang="en-US" smtClean="0"/>
              <a:t>1</a:t>
            </a:fld>
            <a:endParaRPr kumimoji="0" lang="en-US" dirty="0">
              <a:solidFill>
                <a:schemeClr val="tx2"/>
              </a:solidFill>
            </a:endParaRPr>
          </a:p>
        </p:txBody>
      </p:sp>
      <p:pic>
        <p:nvPicPr>
          <p:cNvPr id="9" name="Image 8" descr="LOGO-ALCM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300" y="5969884"/>
            <a:ext cx="1750930" cy="888116"/>
          </a:xfrm>
          <a:prstGeom prst="rect">
            <a:avLst/>
          </a:prstGeom>
        </p:spPr>
      </p:pic>
      <p:sp>
        <p:nvSpPr>
          <p:cNvPr id="10" name="ZoneTexte 9"/>
          <p:cNvSpPr txBox="1"/>
          <p:nvPr/>
        </p:nvSpPr>
        <p:spPr>
          <a:xfrm>
            <a:off x="831718" y="356907"/>
            <a:ext cx="7746632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3200" b="1" dirty="0">
                <a:solidFill>
                  <a:schemeClr val="bg1"/>
                </a:solidFill>
              </a:rPr>
              <a:t>D’UN MOT, D’UN DICTIONNAIRE À L’AUTRE</a:t>
            </a:r>
            <a:endParaRPr lang="fr-FR" sz="3200" dirty="0">
              <a:solidFill>
                <a:schemeClr val="bg1"/>
              </a:solidFill>
            </a:endParaRPr>
          </a:p>
          <a:p>
            <a:pPr algn="ctr"/>
            <a:r>
              <a:rPr lang="fr-FR" sz="3200" b="1" i="1" dirty="0">
                <a:solidFill>
                  <a:schemeClr val="bg1"/>
                </a:solidFill>
              </a:rPr>
              <a:t>ANALOGIE,  SYNONYMIE et JEUX DE MOTS </a:t>
            </a:r>
            <a:endParaRPr lang="fr-FR" sz="3200" dirty="0">
              <a:solidFill>
                <a:schemeClr val="bg1"/>
              </a:solidFill>
            </a:endParaRPr>
          </a:p>
        </p:txBody>
      </p:sp>
      <p:sp>
        <p:nvSpPr>
          <p:cNvPr id="15" name="Sous-titre 2"/>
          <p:cNvSpPr>
            <a:spLocks noGrp="1"/>
          </p:cNvSpPr>
          <p:nvPr>
            <p:ph type="subTitle" idx="1"/>
          </p:nvPr>
        </p:nvSpPr>
        <p:spPr>
          <a:xfrm>
            <a:off x="2362200" y="6066636"/>
            <a:ext cx="6773500" cy="669483"/>
          </a:xfrm>
        </p:spPr>
        <p:txBody>
          <a:bodyPr>
            <a:normAutofit/>
          </a:bodyPr>
          <a:lstStyle/>
          <a:p>
            <a:pPr algn="ctr"/>
            <a:r>
              <a:rPr lang="fr-FR" dirty="0"/>
              <a:t>Les jeux de </a:t>
            </a:r>
            <a:r>
              <a:rPr lang="fr-FR" dirty="0" smtClean="0"/>
              <a:t>mots</a:t>
            </a:r>
            <a:r>
              <a:rPr lang="fr-FR" dirty="0"/>
              <a:t> </a:t>
            </a:r>
            <a:r>
              <a:rPr lang="fr-FR" dirty="0" smtClean="0"/>
              <a:t>croisés </a:t>
            </a:r>
            <a:r>
              <a:rPr lang="fr-FR" dirty="0"/>
              <a:t>avec leurs définitions</a:t>
            </a:r>
          </a:p>
        </p:txBody>
      </p:sp>
    </p:spTree>
    <p:extLst>
      <p:ext uri="{BB962C8B-B14F-4D97-AF65-F5344CB8AC3E}">
        <p14:creationId xmlns:p14="http://schemas.microsoft.com/office/powerpoint/2010/main" val="24480508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EF509-02B6-6B49-9F81-FE81E2F7F5CF}" type="slidenum">
              <a:rPr kumimoji="0" lang="en-US" smtClean="0"/>
              <a:t>10</a:t>
            </a:fld>
            <a:endParaRPr kumimoji="0" lang="en-US" dirty="0">
              <a:solidFill>
                <a:schemeClr val="tx2"/>
              </a:solidFill>
            </a:endParaRPr>
          </a:p>
        </p:txBody>
      </p:sp>
      <p:sp>
        <p:nvSpPr>
          <p:cNvPr id="7" name="Espace réservé du numéro de diapositive 13"/>
          <p:cNvSpPr txBox="1">
            <a:spLocks/>
          </p:cNvSpPr>
          <p:nvPr/>
        </p:nvSpPr>
        <p:spPr>
          <a:xfrm>
            <a:off x="1776300" y="6152792"/>
            <a:ext cx="463979" cy="494392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73EF509-02B6-6B49-9F81-FE81E2F7F5CF}" type="slidenum">
              <a:rPr lang="en-US" smtClean="0"/>
              <a:pPr/>
              <a:t>10</a:t>
            </a:fld>
            <a:endParaRPr lang="en-US" dirty="0"/>
          </a:p>
        </p:txBody>
      </p:sp>
      <p:pic>
        <p:nvPicPr>
          <p:cNvPr id="8" name="Image 7" descr="LOGO-ALCM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300" y="5969884"/>
            <a:ext cx="1750930" cy="888116"/>
          </a:xfrm>
          <a:prstGeom prst="rect">
            <a:avLst/>
          </a:prstGeom>
        </p:spPr>
      </p:pic>
      <p:sp>
        <p:nvSpPr>
          <p:cNvPr id="9" name="Sous-titre 2"/>
          <p:cNvSpPr>
            <a:spLocks noGrp="1"/>
          </p:cNvSpPr>
          <p:nvPr>
            <p:ph type="subTitle" idx="1"/>
          </p:nvPr>
        </p:nvSpPr>
        <p:spPr>
          <a:xfrm>
            <a:off x="2362200" y="6066636"/>
            <a:ext cx="6773500" cy="669483"/>
          </a:xfrm>
        </p:spPr>
        <p:txBody>
          <a:bodyPr>
            <a:normAutofit/>
          </a:bodyPr>
          <a:lstStyle/>
          <a:p>
            <a:pPr algn="ctr"/>
            <a:r>
              <a:rPr lang="fr-FR" dirty="0"/>
              <a:t>Les jeux de </a:t>
            </a:r>
            <a:r>
              <a:rPr lang="fr-FR" dirty="0" smtClean="0"/>
              <a:t>mots</a:t>
            </a:r>
            <a:r>
              <a:rPr lang="fr-FR" dirty="0"/>
              <a:t> </a:t>
            </a:r>
            <a:r>
              <a:rPr lang="fr-FR" dirty="0" smtClean="0"/>
              <a:t>croisés </a:t>
            </a:r>
            <a:r>
              <a:rPr lang="fr-FR" dirty="0"/>
              <a:t>avec leurs définitions</a:t>
            </a:r>
          </a:p>
        </p:txBody>
      </p:sp>
      <p:sp>
        <p:nvSpPr>
          <p:cNvPr id="10" name="ZoneTexte 9"/>
          <p:cNvSpPr txBox="1"/>
          <p:nvPr/>
        </p:nvSpPr>
        <p:spPr>
          <a:xfrm>
            <a:off x="2514216" y="0"/>
            <a:ext cx="41155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2400" b="1" i="1" dirty="0" smtClean="0">
                <a:solidFill>
                  <a:srgbClr val="000000"/>
                </a:solidFill>
              </a:rPr>
              <a:t>Quelques procédés de masquage</a:t>
            </a:r>
            <a:endParaRPr lang="fr-FR" sz="2400" dirty="0">
              <a:solidFill>
                <a:srgbClr val="000000"/>
              </a:solidFill>
            </a:endParaRPr>
          </a:p>
        </p:txBody>
      </p:sp>
      <p:grpSp>
        <p:nvGrpSpPr>
          <p:cNvPr id="13" name="Grouper 12"/>
          <p:cNvGrpSpPr/>
          <p:nvPr/>
        </p:nvGrpSpPr>
        <p:grpSpPr>
          <a:xfrm>
            <a:off x="50856" y="776798"/>
            <a:ext cx="9084844" cy="732913"/>
            <a:chOff x="9144" y="2634968"/>
            <a:chExt cx="8669010" cy="732913"/>
          </a:xfrm>
        </p:grpSpPr>
        <p:sp>
          <p:nvSpPr>
            <p:cNvPr id="14" name="ZoneTexte 13"/>
            <p:cNvSpPr txBox="1"/>
            <p:nvPr/>
          </p:nvSpPr>
          <p:spPr>
            <a:xfrm>
              <a:off x="9144" y="2634968"/>
              <a:ext cx="5841807" cy="70788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fr-FR" sz="2000" dirty="0" smtClean="0">
                  <a:solidFill>
                    <a:srgbClr val="000000"/>
                  </a:solidFill>
                </a:rPr>
                <a:t>@</a:t>
              </a:r>
              <a:r>
                <a:rPr lang="fr-FR" sz="2000" dirty="0" smtClean="0"/>
                <a:t> </a:t>
              </a:r>
              <a:r>
                <a:rPr lang="fr-FR" sz="2000" dirty="0" smtClean="0">
                  <a:solidFill>
                    <a:srgbClr val="000000"/>
                  </a:solidFill>
                </a:rPr>
                <a:t>Entendu</a:t>
              </a:r>
              <a:endParaRPr lang="fr-FR" sz="2000" dirty="0">
                <a:solidFill>
                  <a:srgbClr val="000000"/>
                </a:solidFill>
              </a:endParaRPr>
            </a:p>
            <a:p>
              <a:r>
                <a:rPr lang="fr-FR" sz="2000" dirty="0" smtClean="0"/>
                <a:t>Il a </a:t>
              </a:r>
              <a:r>
                <a:rPr lang="fr-FR" sz="2000" dirty="0" smtClean="0">
                  <a:solidFill>
                    <a:srgbClr val="0000FF"/>
                  </a:solidFill>
                </a:rPr>
                <a:t>l’air</a:t>
              </a:r>
              <a:r>
                <a:rPr lang="fr-FR" sz="2000" dirty="0" smtClean="0"/>
                <a:t> de s’être retiré</a:t>
              </a:r>
              <a:endParaRPr lang="fr-FR" sz="2000" b="1" i="1" dirty="0">
                <a:solidFill>
                  <a:srgbClr val="0000FF"/>
                </a:solidFill>
                <a:latin typeface="Arial"/>
                <a:cs typeface="Arial"/>
              </a:endParaRPr>
            </a:p>
          </p:txBody>
        </p:sp>
        <p:sp>
          <p:nvSpPr>
            <p:cNvPr id="15" name="ZoneTexte 14"/>
            <p:cNvSpPr txBox="1"/>
            <p:nvPr/>
          </p:nvSpPr>
          <p:spPr>
            <a:xfrm>
              <a:off x="6085292" y="2967771"/>
              <a:ext cx="2592862" cy="40011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fr-FR" sz="2000" dirty="0" smtClean="0">
                  <a:solidFill>
                    <a:srgbClr val="FF0000"/>
                  </a:solidFill>
                </a:rPr>
                <a:t>OT	</a:t>
              </a:r>
              <a:r>
                <a:rPr lang="fr-FR" sz="2000" i="1" dirty="0" smtClean="0"/>
                <a:t>Lire : ôté</a:t>
              </a:r>
              <a:endParaRPr lang="fr-FR" sz="2000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16" name="Grouper 15"/>
          <p:cNvGrpSpPr/>
          <p:nvPr/>
        </p:nvGrpSpPr>
        <p:grpSpPr>
          <a:xfrm>
            <a:off x="59156" y="2470611"/>
            <a:ext cx="9084844" cy="1631216"/>
            <a:chOff x="-50856" y="3663008"/>
            <a:chExt cx="8729010" cy="1631216"/>
          </a:xfrm>
        </p:grpSpPr>
        <p:sp>
          <p:nvSpPr>
            <p:cNvPr id="17" name="ZoneTexte 16"/>
            <p:cNvSpPr txBox="1"/>
            <p:nvPr/>
          </p:nvSpPr>
          <p:spPr>
            <a:xfrm>
              <a:off x="-50856" y="3663008"/>
              <a:ext cx="5841808" cy="163121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fr-FR" sz="2000" dirty="0" smtClean="0">
                  <a:solidFill>
                    <a:srgbClr val="000000"/>
                  </a:solidFill>
                </a:rPr>
                <a:t>@</a:t>
              </a:r>
              <a:r>
                <a:rPr lang="fr-FR" sz="2000" dirty="0" smtClean="0"/>
                <a:t> </a:t>
              </a:r>
              <a:r>
                <a:rPr lang="fr-FR" sz="2000" dirty="0" smtClean="0">
                  <a:solidFill>
                    <a:srgbClr val="000000"/>
                  </a:solidFill>
                </a:rPr>
                <a:t>Chevilles : des bouts de mots</a:t>
              </a:r>
              <a:endParaRPr lang="fr-FR" sz="2000" dirty="0">
                <a:solidFill>
                  <a:srgbClr val="000000"/>
                </a:solidFill>
              </a:endParaRPr>
            </a:p>
            <a:p>
              <a:r>
                <a:rPr lang="fr-FR" sz="2000" dirty="0" smtClean="0">
                  <a:solidFill>
                    <a:srgbClr val="0000FF"/>
                  </a:solidFill>
                </a:rPr>
                <a:t>Queue </a:t>
              </a:r>
              <a:r>
                <a:rPr lang="fr-FR" sz="2000" dirty="0" smtClean="0"/>
                <a:t>de pie			</a:t>
              </a:r>
              <a:r>
                <a:rPr lang="fr-FR" sz="2000" i="1" dirty="0" smtClean="0"/>
                <a:t>Fin de mot</a:t>
              </a:r>
            </a:p>
            <a:p>
              <a:r>
                <a:rPr lang="fr-FR" sz="2000" dirty="0" smtClean="0">
                  <a:solidFill>
                    <a:srgbClr val="0000FF"/>
                  </a:solidFill>
                </a:rPr>
                <a:t>Entrée </a:t>
              </a:r>
              <a:r>
                <a:rPr lang="fr-FR" sz="2000" dirty="0" smtClean="0"/>
                <a:t>en scène			</a:t>
              </a:r>
              <a:r>
                <a:rPr lang="fr-FR" sz="2000" i="1" dirty="0" smtClean="0"/>
                <a:t>Début de mot</a:t>
              </a:r>
              <a:endParaRPr lang="fr-FR" sz="2000" dirty="0"/>
            </a:p>
            <a:p>
              <a:r>
                <a:rPr lang="fr-FR" sz="2000" dirty="0" smtClean="0">
                  <a:solidFill>
                    <a:srgbClr val="0000FF"/>
                  </a:solidFill>
                </a:rPr>
                <a:t>Bouts</a:t>
              </a:r>
              <a:r>
                <a:rPr lang="fr-FR" sz="2000" dirty="0" smtClean="0"/>
                <a:t> d’un boudin			</a:t>
              </a:r>
              <a:r>
                <a:rPr lang="fr-FR" sz="2000" i="1" dirty="0" smtClean="0"/>
                <a:t>Extrémités</a:t>
              </a:r>
              <a:endParaRPr lang="fr-FR" sz="2000" i="1" dirty="0"/>
            </a:p>
            <a:p>
              <a:r>
                <a:rPr lang="fr-FR" sz="2000" dirty="0" smtClean="0"/>
                <a:t>Ali </a:t>
              </a:r>
              <a:r>
                <a:rPr lang="fr-FR" sz="2000" dirty="0" smtClean="0">
                  <a:solidFill>
                    <a:srgbClr val="0000FF"/>
                  </a:solidFill>
                </a:rPr>
                <a:t>le rend </a:t>
              </a:r>
              <a:r>
                <a:rPr lang="fr-FR" sz="2000" dirty="0" smtClean="0"/>
                <a:t>fou			</a:t>
              </a:r>
              <a:r>
                <a:rPr lang="fr-FR" sz="2000" i="1" dirty="0" smtClean="0"/>
                <a:t>Ajout</a:t>
              </a:r>
              <a:endParaRPr lang="fr-FR" sz="2000" dirty="0"/>
            </a:p>
          </p:txBody>
        </p:sp>
        <p:sp>
          <p:nvSpPr>
            <p:cNvPr id="18" name="ZoneTexte 17"/>
            <p:cNvSpPr txBox="1"/>
            <p:nvPr/>
          </p:nvSpPr>
          <p:spPr>
            <a:xfrm>
              <a:off x="6085292" y="3663008"/>
              <a:ext cx="2592862" cy="163121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endParaRPr lang="fr-FR" sz="2000" b="1" dirty="0" smtClean="0">
                <a:solidFill>
                  <a:schemeClr val="bg1"/>
                </a:solidFill>
              </a:endParaRPr>
            </a:p>
            <a:p>
              <a:r>
                <a:rPr lang="fr-FR" sz="2000" dirty="0" smtClean="0">
                  <a:solidFill>
                    <a:srgbClr val="FF0000"/>
                  </a:solidFill>
                </a:rPr>
                <a:t>IE	</a:t>
              </a:r>
              <a:r>
                <a:rPr lang="fr-FR" sz="2000" dirty="0" smtClean="0"/>
                <a:t>p…IE</a:t>
              </a:r>
            </a:p>
            <a:p>
              <a:r>
                <a:rPr lang="fr-FR" sz="2000" dirty="0" smtClean="0">
                  <a:solidFill>
                    <a:srgbClr val="FF0000"/>
                  </a:solidFill>
                </a:rPr>
                <a:t>SC	</a:t>
              </a:r>
              <a:r>
                <a:rPr lang="fr-FR" sz="2000" dirty="0" smtClean="0">
                  <a:solidFill>
                    <a:srgbClr val="FFFFFF"/>
                  </a:solidFill>
                </a:rPr>
                <a:t>SC…</a:t>
              </a:r>
              <a:r>
                <a:rPr lang="fr-FR" sz="2000" dirty="0" err="1" smtClean="0">
                  <a:solidFill>
                    <a:srgbClr val="FFFFFF"/>
                  </a:solidFill>
                </a:rPr>
                <a:t>ène</a:t>
              </a:r>
              <a:endParaRPr lang="fr-FR" sz="2000" dirty="0" smtClean="0">
                <a:solidFill>
                  <a:srgbClr val="FFFFFF"/>
                </a:solidFill>
              </a:endParaRPr>
            </a:p>
            <a:p>
              <a:r>
                <a:rPr lang="fr-FR" sz="2000" dirty="0" smtClean="0">
                  <a:solidFill>
                    <a:srgbClr val="FF0000"/>
                  </a:solidFill>
                </a:rPr>
                <a:t>BN</a:t>
              </a:r>
              <a:r>
                <a:rPr lang="fr-FR" sz="2000" dirty="0">
                  <a:solidFill>
                    <a:srgbClr val="FF0000"/>
                  </a:solidFill>
                </a:rPr>
                <a:t>	</a:t>
              </a:r>
              <a:r>
                <a:rPr lang="fr-FR" sz="2000" dirty="0" smtClean="0">
                  <a:solidFill>
                    <a:srgbClr val="FFFFFF"/>
                  </a:solidFill>
                </a:rPr>
                <a:t>B…oudi…N</a:t>
              </a:r>
              <a:endParaRPr lang="fr-FR" sz="2000" dirty="0">
                <a:solidFill>
                  <a:srgbClr val="FFFFFF"/>
                </a:solidFill>
              </a:endParaRPr>
            </a:p>
            <a:p>
              <a:r>
                <a:rPr lang="fr-FR" sz="2000" dirty="0" smtClean="0">
                  <a:solidFill>
                    <a:srgbClr val="FF0000"/>
                  </a:solidFill>
                </a:rPr>
                <a:t>ENE</a:t>
              </a:r>
              <a:r>
                <a:rPr lang="fr-FR" sz="2000" dirty="0">
                  <a:solidFill>
                    <a:srgbClr val="FF0000"/>
                  </a:solidFill>
                </a:rPr>
                <a:t>	</a:t>
              </a:r>
              <a:r>
                <a:rPr lang="fr-FR" sz="2000" dirty="0" err="1" smtClean="0">
                  <a:solidFill>
                    <a:srgbClr val="FFFFFF"/>
                  </a:solidFill>
                </a:rPr>
                <a:t>ali</a:t>
              </a:r>
              <a:r>
                <a:rPr lang="fr-FR" sz="2000" dirty="0" smtClean="0">
                  <a:solidFill>
                    <a:srgbClr val="FFFFFF"/>
                  </a:solidFill>
                </a:rPr>
                <a:t>…ENÉ</a:t>
              </a:r>
              <a:endParaRPr lang="fr-FR" sz="200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22" name="Grouper 21"/>
          <p:cNvGrpSpPr/>
          <p:nvPr/>
        </p:nvGrpSpPr>
        <p:grpSpPr>
          <a:xfrm>
            <a:off x="50856" y="4249264"/>
            <a:ext cx="9084844" cy="707886"/>
            <a:chOff x="-50856" y="3663008"/>
            <a:chExt cx="8729010" cy="707886"/>
          </a:xfrm>
        </p:grpSpPr>
        <p:sp>
          <p:nvSpPr>
            <p:cNvPr id="23" name="ZoneTexte 22"/>
            <p:cNvSpPr txBox="1"/>
            <p:nvPr/>
          </p:nvSpPr>
          <p:spPr>
            <a:xfrm>
              <a:off x="-50856" y="3663008"/>
              <a:ext cx="5841807" cy="70788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fr-FR" sz="2000" dirty="0" smtClean="0">
                  <a:solidFill>
                    <a:srgbClr val="000000"/>
                  </a:solidFill>
                </a:rPr>
                <a:t>@</a:t>
              </a:r>
              <a:r>
                <a:rPr lang="fr-FR" sz="2000" dirty="0" smtClean="0"/>
                <a:t> </a:t>
              </a:r>
              <a:r>
                <a:rPr lang="fr-FR" sz="2000" dirty="0" smtClean="0">
                  <a:solidFill>
                    <a:srgbClr val="000000"/>
                  </a:solidFill>
                </a:rPr>
                <a:t>Inversé</a:t>
              </a:r>
              <a:endParaRPr lang="fr-FR" sz="2000" dirty="0">
                <a:solidFill>
                  <a:srgbClr val="000000"/>
                </a:solidFill>
              </a:endParaRPr>
            </a:p>
            <a:p>
              <a:r>
                <a:rPr lang="fr-FR" sz="2000" dirty="0" smtClean="0">
                  <a:solidFill>
                    <a:srgbClr val="FFFFFF"/>
                  </a:solidFill>
                </a:rPr>
                <a:t>Attacher </a:t>
              </a:r>
              <a:r>
                <a:rPr lang="fr-FR" sz="2000" dirty="0" smtClean="0">
                  <a:solidFill>
                    <a:srgbClr val="0000FF"/>
                  </a:solidFill>
                </a:rPr>
                <a:t>par</a:t>
              </a:r>
              <a:r>
                <a:rPr lang="fr-FR" sz="2000" dirty="0" smtClean="0">
                  <a:solidFill>
                    <a:srgbClr val="FFFFFF"/>
                  </a:solidFill>
                </a:rPr>
                <a:t> </a:t>
              </a:r>
              <a:r>
                <a:rPr lang="fr-FR" sz="2000" dirty="0" smtClean="0">
                  <a:solidFill>
                    <a:srgbClr val="0000FF"/>
                  </a:solidFill>
                </a:rPr>
                <a:t>derrière</a:t>
              </a:r>
              <a:endParaRPr lang="fr-FR" sz="2000" b="1" dirty="0">
                <a:solidFill>
                  <a:srgbClr val="0000FF"/>
                </a:solidFill>
              </a:endParaRPr>
            </a:p>
          </p:txBody>
        </p:sp>
        <p:sp>
          <p:nvSpPr>
            <p:cNvPr id="24" name="ZoneTexte 23"/>
            <p:cNvSpPr txBox="1"/>
            <p:nvPr/>
          </p:nvSpPr>
          <p:spPr>
            <a:xfrm>
              <a:off x="6085292" y="3663008"/>
              <a:ext cx="2592862" cy="70788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endParaRPr lang="fr-FR" sz="2000" b="1" dirty="0" smtClean="0">
                <a:solidFill>
                  <a:schemeClr val="bg1"/>
                </a:solidFill>
              </a:endParaRPr>
            </a:p>
            <a:p>
              <a:r>
                <a:rPr lang="fr-FR" sz="2000" dirty="0" smtClean="0">
                  <a:solidFill>
                    <a:srgbClr val="FF0000"/>
                  </a:solidFill>
                </a:rPr>
                <a:t>Reil	</a:t>
              </a:r>
              <a:r>
                <a:rPr lang="fr-FR" sz="2000" i="1" dirty="0" smtClean="0"/>
                <a:t>Lier à </a:t>
              </a:r>
              <a:r>
                <a:rPr lang="fr-FR" sz="2000" i="1" dirty="0"/>
                <a:t>l’envers</a:t>
              </a:r>
              <a:endParaRPr lang="fr-FR" sz="2000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25" name="Grouper 24"/>
          <p:cNvGrpSpPr/>
          <p:nvPr/>
        </p:nvGrpSpPr>
        <p:grpSpPr>
          <a:xfrm>
            <a:off x="59156" y="5178257"/>
            <a:ext cx="9084844" cy="707886"/>
            <a:chOff x="-50856" y="3663008"/>
            <a:chExt cx="8729010" cy="707886"/>
          </a:xfrm>
        </p:grpSpPr>
        <p:sp>
          <p:nvSpPr>
            <p:cNvPr id="26" name="ZoneTexte 25"/>
            <p:cNvSpPr txBox="1"/>
            <p:nvPr/>
          </p:nvSpPr>
          <p:spPr>
            <a:xfrm>
              <a:off x="-50856" y="3663008"/>
              <a:ext cx="5841807" cy="70788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fr-FR" sz="2000" dirty="0" smtClean="0">
                  <a:solidFill>
                    <a:srgbClr val="000000"/>
                  </a:solidFill>
                </a:rPr>
                <a:t>@</a:t>
              </a:r>
              <a:r>
                <a:rPr lang="fr-FR" sz="2000" dirty="0" smtClean="0"/>
                <a:t> </a:t>
              </a:r>
              <a:r>
                <a:rPr lang="fr-FR" sz="2000" dirty="0" smtClean="0">
                  <a:solidFill>
                    <a:srgbClr val="000000"/>
                  </a:solidFill>
                </a:rPr>
                <a:t>Inversé masqué</a:t>
              </a:r>
              <a:endParaRPr lang="fr-FR" sz="2000" dirty="0">
                <a:solidFill>
                  <a:srgbClr val="000000"/>
                </a:solidFill>
              </a:endParaRPr>
            </a:p>
            <a:p>
              <a:r>
                <a:rPr lang="fr-FR" sz="2000" dirty="0" smtClean="0">
                  <a:solidFill>
                    <a:srgbClr val="FFFFFF"/>
                  </a:solidFill>
                </a:rPr>
                <a:t>Dagobert </a:t>
              </a:r>
              <a:r>
                <a:rPr lang="fr-FR" sz="2000" dirty="0" smtClean="0">
                  <a:solidFill>
                    <a:srgbClr val="0000FF"/>
                  </a:solidFill>
                  <a:latin typeface="Arial"/>
                  <a:cs typeface="Arial"/>
                </a:rPr>
                <a:t>?</a:t>
              </a:r>
              <a:r>
                <a:rPr lang="fr-FR" sz="2000" dirty="0" smtClean="0">
                  <a:solidFill>
                    <a:srgbClr val="FFFFFF"/>
                  </a:solidFill>
                </a:rPr>
                <a:t>		</a:t>
              </a:r>
              <a:endParaRPr lang="fr-FR" sz="2000" b="1" dirty="0">
                <a:solidFill>
                  <a:srgbClr val="FFFFFF"/>
                </a:solidFill>
              </a:endParaRPr>
            </a:p>
          </p:txBody>
        </p:sp>
        <p:sp>
          <p:nvSpPr>
            <p:cNvPr id="27" name="ZoneTexte 26"/>
            <p:cNvSpPr txBox="1"/>
            <p:nvPr/>
          </p:nvSpPr>
          <p:spPr>
            <a:xfrm>
              <a:off x="6085292" y="3663008"/>
              <a:ext cx="2592862" cy="70788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endParaRPr lang="fr-FR" sz="2000" b="1" dirty="0" smtClean="0">
                <a:solidFill>
                  <a:schemeClr val="bg1"/>
                </a:solidFill>
              </a:endParaRPr>
            </a:p>
            <a:p>
              <a:r>
                <a:rPr lang="fr-FR" sz="2000" dirty="0" err="1" smtClean="0">
                  <a:solidFill>
                    <a:srgbClr val="FF0000"/>
                  </a:solidFill>
                </a:rPr>
                <a:t>Ior</a:t>
              </a:r>
              <a:r>
                <a:rPr lang="fr-FR" sz="2000" dirty="0" smtClean="0">
                  <a:solidFill>
                    <a:srgbClr val="FF0000"/>
                  </a:solidFill>
                </a:rPr>
                <a:t>	</a:t>
              </a:r>
              <a:r>
                <a:rPr lang="fr-FR" sz="2000" i="1" dirty="0" smtClean="0"/>
                <a:t>Roi à l’envers</a:t>
              </a:r>
            </a:p>
          </p:txBody>
        </p:sp>
      </p:grpSp>
      <p:grpSp>
        <p:nvGrpSpPr>
          <p:cNvPr id="28" name="Grouper 27"/>
          <p:cNvGrpSpPr/>
          <p:nvPr/>
        </p:nvGrpSpPr>
        <p:grpSpPr>
          <a:xfrm>
            <a:off x="50855" y="1611495"/>
            <a:ext cx="9084845" cy="709735"/>
            <a:chOff x="9143" y="2634968"/>
            <a:chExt cx="8669011" cy="709735"/>
          </a:xfrm>
        </p:grpSpPr>
        <p:sp>
          <p:nvSpPr>
            <p:cNvPr id="29" name="ZoneTexte 28"/>
            <p:cNvSpPr txBox="1"/>
            <p:nvPr/>
          </p:nvSpPr>
          <p:spPr>
            <a:xfrm>
              <a:off x="9143" y="2634968"/>
              <a:ext cx="6101890" cy="70788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fr-FR" sz="2000" dirty="0" smtClean="0">
                  <a:solidFill>
                    <a:srgbClr val="000000"/>
                  </a:solidFill>
                </a:rPr>
                <a:t>@</a:t>
              </a:r>
              <a:r>
                <a:rPr lang="fr-FR" sz="2000" dirty="0" smtClean="0"/>
                <a:t> </a:t>
              </a:r>
              <a:r>
                <a:rPr lang="fr-FR" sz="2000" dirty="0" smtClean="0">
                  <a:solidFill>
                    <a:srgbClr val="000000"/>
                  </a:solidFill>
                </a:rPr>
                <a:t>Palindrome</a:t>
              </a:r>
              <a:endParaRPr lang="fr-FR" sz="2000" dirty="0">
                <a:solidFill>
                  <a:srgbClr val="000000"/>
                </a:solidFill>
              </a:endParaRPr>
            </a:p>
            <a:p>
              <a:r>
                <a:rPr lang="fr-FR" sz="2000" dirty="0" smtClean="0"/>
                <a:t>Qu’il monte ou qu’il descende, il nous fait rire </a:t>
              </a:r>
              <a:r>
                <a:rPr lang="fr-FR" i="1" dirty="0" smtClean="0"/>
                <a:t>(déf. Verticale)</a:t>
              </a:r>
              <a:endParaRPr lang="fr-FR" b="1" i="1" dirty="0">
                <a:solidFill>
                  <a:srgbClr val="0000FF"/>
                </a:solidFill>
                <a:latin typeface="Arial"/>
                <a:cs typeface="Arial"/>
              </a:endParaRPr>
            </a:p>
          </p:txBody>
        </p:sp>
        <p:sp>
          <p:nvSpPr>
            <p:cNvPr id="30" name="ZoneTexte 29"/>
            <p:cNvSpPr txBox="1"/>
            <p:nvPr/>
          </p:nvSpPr>
          <p:spPr>
            <a:xfrm>
              <a:off x="6085292" y="2944593"/>
              <a:ext cx="2592862" cy="40011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fr-FR" sz="2000" dirty="0" smtClean="0">
                  <a:solidFill>
                    <a:srgbClr val="FF0000"/>
                  </a:solidFill>
                </a:rPr>
                <a:t>Gag</a:t>
              </a:r>
              <a:endParaRPr lang="fr-FR" sz="2000" dirty="0">
                <a:solidFill>
                  <a:srgbClr val="FF0000"/>
                </a:solidFill>
              </a:endParaRPr>
            </a:p>
          </p:txBody>
        </p:sp>
      </p:grpSp>
      <p:sp>
        <p:nvSpPr>
          <p:cNvPr id="3" name="Rectangle 2"/>
          <p:cNvSpPr/>
          <p:nvPr/>
        </p:nvSpPr>
        <p:spPr>
          <a:xfrm>
            <a:off x="-9144" y="407466"/>
            <a:ext cx="185629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000" b="1" dirty="0" smtClean="0">
                <a:solidFill>
                  <a:srgbClr val="0000FF"/>
                </a:solidFill>
              </a:rPr>
              <a:t>Avec des lettres</a:t>
            </a:r>
            <a:endParaRPr lang="fr-FR" sz="2000" b="1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87774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EF509-02B6-6B49-9F81-FE81E2F7F5CF}" type="slidenum">
              <a:rPr kumimoji="0" lang="en-US" smtClean="0"/>
              <a:t>11</a:t>
            </a:fld>
            <a:endParaRPr kumimoji="0" lang="en-US" dirty="0">
              <a:solidFill>
                <a:schemeClr val="tx2"/>
              </a:solidFill>
            </a:endParaRPr>
          </a:p>
        </p:txBody>
      </p:sp>
      <p:sp>
        <p:nvSpPr>
          <p:cNvPr id="7" name="Espace réservé du numéro de diapositive 13"/>
          <p:cNvSpPr txBox="1">
            <a:spLocks/>
          </p:cNvSpPr>
          <p:nvPr/>
        </p:nvSpPr>
        <p:spPr>
          <a:xfrm>
            <a:off x="1776300" y="6152792"/>
            <a:ext cx="463979" cy="494392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73EF509-02B6-6B49-9F81-FE81E2F7F5CF}" type="slidenum">
              <a:rPr lang="en-US" smtClean="0"/>
              <a:pPr/>
              <a:t>11</a:t>
            </a:fld>
            <a:endParaRPr lang="en-US" dirty="0"/>
          </a:p>
        </p:txBody>
      </p:sp>
      <p:pic>
        <p:nvPicPr>
          <p:cNvPr id="8" name="Image 7" descr="LOGO-ALCM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300" y="5969884"/>
            <a:ext cx="1750930" cy="888116"/>
          </a:xfrm>
          <a:prstGeom prst="rect">
            <a:avLst/>
          </a:prstGeom>
        </p:spPr>
      </p:pic>
      <p:sp>
        <p:nvSpPr>
          <p:cNvPr id="9" name="Sous-titre 2"/>
          <p:cNvSpPr>
            <a:spLocks noGrp="1"/>
          </p:cNvSpPr>
          <p:nvPr>
            <p:ph type="subTitle" idx="1"/>
          </p:nvPr>
        </p:nvSpPr>
        <p:spPr>
          <a:xfrm>
            <a:off x="2362200" y="6066636"/>
            <a:ext cx="6773500" cy="669483"/>
          </a:xfrm>
        </p:spPr>
        <p:txBody>
          <a:bodyPr>
            <a:normAutofit/>
          </a:bodyPr>
          <a:lstStyle/>
          <a:p>
            <a:pPr algn="ctr"/>
            <a:r>
              <a:rPr lang="fr-FR" dirty="0"/>
              <a:t>Les jeux de </a:t>
            </a:r>
            <a:r>
              <a:rPr lang="fr-FR" dirty="0" smtClean="0"/>
              <a:t>mots</a:t>
            </a:r>
            <a:r>
              <a:rPr lang="fr-FR" dirty="0"/>
              <a:t> </a:t>
            </a:r>
            <a:r>
              <a:rPr lang="fr-FR" dirty="0" smtClean="0"/>
              <a:t>croisés </a:t>
            </a:r>
            <a:r>
              <a:rPr lang="fr-FR" dirty="0"/>
              <a:t>avec leurs définitions</a:t>
            </a:r>
          </a:p>
        </p:txBody>
      </p:sp>
      <p:grpSp>
        <p:nvGrpSpPr>
          <p:cNvPr id="5" name="Grouper 4"/>
          <p:cNvGrpSpPr/>
          <p:nvPr/>
        </p:nvGrpSpPr>
        <p:grpSpPr>
          <a:xfrm>
            <a:off x="81390" y="0"/>
            <a:ext cx="9054310" cy="1542126"/>
            <a:chOff x="81390" y="0"/>
            <a:chExt cx="9054310" cy="1542126"/>
          </a:xfrm>
        </p:grpSpPr>
        <p:sp>
          <p:nvSpPr>
            <p:cNvPr id="10" name="ZoneTexte 9"/>
            <p:cNvSpPr txBox="1"/>
            <p:nvPr/>
          </p:nvSpPr>
          <p:spPr>
            <a:xfrm>
              <a:off x="3254985" y="0"/>
              <a:ext cx="2634054" cy="461665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2400" b="1" i="1" dirty="0" smtClean="0">
                  <a:solidFill>
                    <a:srgbClr val="000000"/>
                  </a:solidFill>
                </a:rPr>
                <a:t>Jeux de mots croisés</a:t>
              </a:r>
              <a:endParaRPr lang="fr-FR" sz="2400" dirty="0">
                <a:solidFill>
                  <a:srgbClr val="000000"/>
                </a:solidFill>
              </a:endParaRPr>
            </a:p>
          </p:txBody>
        </p:sp>
        <p:sp>
          <p:nvSpPr>
            <p:cNvPr id="12" name="ZoneTexte 11"/>
            <p:cNvSpPr txBox="1"/>
            <p:nvPr/>
          </p:nvSpPr>
          <p:spPr>
            <a:xfrm>
              <a:off x="81390" y="834240"/>
              <a:ext cx="9054310" cy="70788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4000" dirty="0" smtClean="0"/>
                <a:t>Rit quant au nez</a:t>
              </a:r>
              <a:endParaRPr lang="fr-FR" sz="4000" b="1" dirty="0"/>
            </a:p>
          </p:txBody>
        </p:sp>
      </p:grpSp>
      <p:grpSp>
        <p:nvGrpSpPr>
          <p:cNvPr id="3" name="Grouper 2"/>
          <p:cNvGrpSpPr/>
          <p:nvPr/>
        </p:nvGrpSpPr>
        <p:grpSpPr>
          <a:xfrm>
            <a:off x="-9143" y="1684835"/>
            <a:ext cx="9144843" cy="1791286"/>
            <a:chOff x="-9143" y="1684835"/>
            <a:chExt cx="9144843" cy="1791286"/>
          </a:xfrm>
        </p:grpSpPr>
        <p:sp>
          <p:nvSpPr>
            <p:cNvPr id="15" name="ZoneTexte 14"/>
            <p:cNvSpPr txBox="1"/>
            <p:nvPr/>
          </p:nvSpPr>
          <p:spPr>
            <a:xfrm>
              <a:off x="-9143" y="2768235"/>
              <a:ext cx="9136544" cy="70788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4000" dirty="0" smtClean="0"/>
                <a:t>Chute de pieux</a:t>
              </a:r>
              <a:endParaRPr lang="fr-FR" sz="4000" b="1" dirty="0"/>
            </a:p>
          </p:txBody>
        </p:sp>
        <p:sp>
          <p:nvSpPr>
            <p:cNvPr id="17" name="ZoneTexte 16"/>
            <p:cNvSpPr txBox="1"/>
            <p:nvPr/>
          </p:nvSpPr>
          <p:spPr>
            <a:xfrm>
              <a:off x="6393786" y="1684835"/>
              <a:ext cx="2741914" cy="738664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endParaRPr lang="fr-FR" sz="1400" dirty="0" smtClean="0">
                <a:solidFill>
                  <a:schemeClr val="bg1"/>
                </a:solidFill>
              </a:endParaRPr>
            </a:p>
            <a:p>
              <a:r>
                <a:rPr lang="fr-FR" sz="2800" dirty="0" smtClean="0">
                  <a:solidFill>
                    <a:srgbClr val="FF0000"/>
                  </a:solidFill>
                </a:rPr>
                <a:t>Cyrano</a:t>
              </a:r>
              <a:endParaRPr lang="fr-FR" sz="2800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20" name="Grouper 19"/>
          <p:cNvGrpSpPr/>
          <p:nvPr/>
        </p:nvGrpSpPr>
        <p:grpSpPr>
          <a:xfrm>
            <a:off x="-9144" y="4121331"/>
            <a:ext cx="9153144" cy="1822870"/>
            <a:chOff x="-9144" y="4121331"/>
            <a:chExt cx="9153144" cy="1822870"/>
          </a:xfrm>
        </p:grpSpPr>
        <p:sp>
          <p:nvSpPr>
            <p:cNvPr id="18" name="ZoneTexte 17"/>
            <p:cNvSpPr txBox="1"/>
            <p:nvPr/>
          </p:nvSpPr>
          <p:spPr>
            <a:xfrm>
              <a:off x="6426764" y="4121331"/>
              <a:ext cx="2717236" cy="738664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endParaRPr lang="fr-FR" sz="1400" dirty="0" smtClean="0">
                <a:solidFill>
                  <a:schemeClr val="bg1"/>
                </a:solidFill>
              </a:endParaRPr>
            </a:p>
            <a:p>
              <a:r>
                <a:rPr lang="fr-FR" sz="2800" dirty="0" smtClean="0">
                  <a:solidFill>
                    <a:srgbClr val="FF0000"/>
                  </a:solidFill>
                </a:rPr>
                <a:t>Amen</a:t>
              </a:r>
              <a:endParaRPr lang="fr-FR" sz="2800" dirty="0">
                <a:solidFill>
                  <a:srgbClr val="FF0000"/>
                </a:solidFill>
              </a:endParaRPr>
            </a:p>
          </p:txBody>
        </p:sp>
        <p:sp>
          <p:nvSpPr>
            <p:cNvPr id="19" name="ZoneTexte 18"/>
            <p:cNvSpPr txBox="1"/>
            <p:nvPr/>
          </p:nvSpPr>
          <p:spPr>
            <a:xfrm>
              <a:off x="-9144" y="4959316"/>
              <a:ext cx="9136544" cy="984885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endParaRPr lang="fr-FR" sz="1400" dirty="0" smtClean="0">
                <a:solidFill>
                  <a:schemeClr val="bg1"/>
                </a:solidFill>
              </a:endParaRPr>
            </a:p>
            <a:p>
              <a:pPr algn="ctr"/>
              <a:r>
                <a:rPr lang="fr-FR" sz="4400" dirty="0" smtClean="0">
                  <a:solidFill>
                    <a:schemeClr val="bg1"/>
                  </a:solidFill>
                </a:rPr>
                <a:t>Merci</a:t>
              </a:r>
              <a:endParaRPr lang="fr-FR" sz="4400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216574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 descr="DM10M_signature01_CMJN_HD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78072" y="3025616"/>
            <a:ext cx="2218533" cy="2948051"/>
          </a:xfrm>
          <a:prstGeom prst="rect">
            <a:avLst/>
          </a:prstGeom>
          <a:solidFill>
            <a:srgbClr val="0000FF"/>
          </a:solidFill>
        </p:spPr>
      </p:pic>
      <p:sp>
        <p:nvSpPr>
          <p:cNvPr id="6" name="ZoneTexte 5"/>
          <p:cNvSpPr txBox="1"/>
          <p:nvPr/>
        </p:nvSpPr>
        <p:spPr>
          <a:xfrm>
            <a:off x="0" y="135240"/>
            <a:ext cx="8734282" cy="46474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b="1" dirty="0" smtClean="0">
                <a:solidFill>
                  <a:schemeClr val="bg1"/>
                </a:solidFill>
              </a:rPr>
              <a:t>Dis moi Dix mots 2010</a:t>
            </a:r>
          </a:p>
          <a:p>
            <a:endParaRPr lang="fr-FR" sz="2800" b="1" dirty="0">
              <a:solidFill>
                <a:schemeClr val="bg1"/>
              </a:solidFill>
            </a:endParaRPr>
          </a:p>
          <a:p>
            <a:r>
              <a:rPr lang="fr-FR" sz="2400" dirty="0">
                <a:solidFill>
                  <a:srgbClr val="000000"/>
                </a:solidFill>
                <a:latin typeface="Lucida Grande"/>
                <a:ea typeface="Lucida Grande"/>
                <a:cs typeface="Lucida Grande"/>
              </a:rPr>
              <a:t>Baladeur</a:t>
            </a:r>
            <a:r>
              <a:rPr lang="fr-FR" sz="2400" dirty="0"/>
              <a:t>	</a:t>
            </a:r>
            <a:r>
              <a:rPr lang="fr-FR" sz="2400" dirty="0" smtClean="0"/>
              <a:t>	Martèle </a:t>
            </a:r>
            <a:r>
              <a:rPr lang="fr-FR" sz="2400" dirty="0"/>
              <a:t>en </a:t>
            </a:r>
            <a:r>
              <a:rPr lang="fr-FR" sz="2400" dirty="0" smtClean="0"/>
              <a:t>tête</a:t>
            </a:r>
          </a:p>
          <a:p>
            <a:r>
              <a:rPr lang="fr-FR" sz="2400" dirty="0">
                <a:solidFill>
                  <a:srgbClr val="000000"/>
                </a:solidFill>
                <a:latin typeface="Lucida Grande"/>
                <a:ea typeface="Lucida Grande"/>
                <a:cs typeface="Lucida Grande"/>
              </a:rPr>
              <a:t>Cheval de </a:t>
            </a:r>
            <a:r>
              <a:rPr lang="fr-FR" sz="2400" dirty="0" smtClean="0">
                <a:solidFill>
                  <a:srgbClr val="000000"/>
                </a:solidFill>
                <a:latin typeface="Lucida Grande"/>
                <a:ea typeface="Lucida Grande"/>
                <a:cs typeface="Lucida Grande"/>
              </a:rPr>
              <a:t>Troie	</a:t>
            </a:r>
            <a:r>
              <a:rPr lang="fr-FR" sz="2400" dirty="0" smtClean="0"/>
              <a:t>Cadeau </a:t>
            </a:r>
            <a:r>
              <a:rPr lang="fr-FR" sz="2400" dirty="0"/>
              <a:t>empoisonné </a:t>
            </a:r>
            <a:endParaRPr lang="fr-FR" sz="2400" dirty="0" smtClean="0"/>
          </a:p>
          <a:p>
            <a:r>
              <a:rPr lang="fr-FR" sz="2400" dirty="0" smtClean="0">
                <a:solidFill>
                  <a:srgbClr val="000000"/>
                </a:solidFill>
                <a:latin typeface="Lucida Grande"/>
                <a:ea typeface="Lucida Grande"/>
                <a:cs typeface="Lucida Grande"/>
              </a:rPr>
              <a:t>Crescendo		</a:t>
            </a:r>
            <a:r>
              <a:rPr lang="fr-FR" sz="2400" dirty="0" smtClean="0"/>
              <a:t>Monte </a:t>
            </a:r>
            <a:r>
              <a:rPr lang="fr-FR" sz="2400" dirty="0"/>
              <a:t>en </a:t>
            </a:r>
            <a:r>
              <a:rPr lang="fr-FR" sz="2400" dirty="0" smtClean="0"/>
              <a:t>l'air</a:t>
            </a:r>
          </a:p>
          <a:p>
            <a:r>
              <a:rPr lang="fr-FR" sz="2400" dirty="0" smtClean="0">
                <a:solidFill>
                  <a:srgbClr val="000000"/>
                </a:solidFill>
                <a:latin typeface="Lucida Grande"/>
                <a:ea typeface="Lucida Grande"/>
                <a:cs typeface="Lucida Grande"/>
              </a:rPr>
              <a:t>Escagasser		</a:t>
            </a:r>
            <a:r>
              <a:rPr lang="fr-FR" sz="2400" dirty="0" smtClean="0"/>
              <a:t>Assaisonner</a:t>
            </a:r>
            <a:r>
              <a:rPr lang="fr-FR" sz="2400" dirty="0"/>
              <a:t>… mais avec une pointe </a:t>
            </a:r>
            <a:r>
              <a:rPr lang="fr-FR" sz="2400" dirty="0" smtClean="0"/>
              <a:t>d’ail</a:t>
            </a:r>
          </a:p>
          <a:p>
            <a:r>
              <a:rPr lang="fr-FR" sz="2400" dirty="0">
                <a:solidFill>
                  <a:srgbClr val="000000"/>
                </a:solidFill>
                <a:latin typeface="Lucida Grande"/>
                <a:ea typeface="Lucida Grande"/>
                <a:cs typeface="Lucida Grande"/>
              </a:rPr>
              <a:t>Galère</a:t>
            </a:r>
            <a:r>
              <a:rPr lang="fr-FR" sz="2400" dirty="0" smtClean="0"/>
              <a:t> 		Moteur </a:t>
            </a:r>
            <a:r>
              <a:rPr lang="fr-FR" sz="2400" dirty="0"/>
              <a:t>à exclusion </a:t>
            </a:r>
            <a:endParaRPr lang="fr-FR" sz="2400" dirty="0" smtClean="0"/>
          </a:p>
          <a:p>
            <a:r>
              <a:rPr lang="fr-FR" sz="2400" dirty="0" smtClean="0">
                <a:solidFill>
                  <a:srgbClr val="000000"/>
                </a:solidFill>
                <a:latin typeface="Lucida Grande"/>
                <a:ea typeface="Lucida Grande"/>
                <a:cs typeface="Lucida Grande"/>
              </a:rPr>
              <a:t>Mentor		</a:t>
            </a:r>
            <a:r>
              <a:rPr lang="fr-FR" sz="2400" dirty="0" smtClean="0"/>
              <a:t>Montre cassée</a:t>
            </a:r>
          </a:p>
          <a:p>
            <a:r>
              <a:rPr lang="fr-FR" sz="2400" dirty="0" smtClean="0">
                <a:solidFill>
                  <a:srgbClr val="000000"/>
                </a:solidFill>
                <a:latin typeface="Lucida Grande"/>
                <a:ea typeface="Lucida Grande"/>
                <a:cs typeface="Lucida Grande"/>
              </a:rPr>
              <a:t>Mobile		</a:t>
            </a:r>
            <a:r>
              <a:rPr lang="fr-FR" sz="2400" dirty="0" smtClean="0"/>
              <a:t>Très </a:t>
            </a:r>
            <a:r>
              <a:rPr lang="fr-FR" sz="2400" dirty="0"/>
              <a:t>baladeur</a:t>
            </a:r>
            <a:r>
              <a:rPr lang="fr-FR" sz="2400" dirty="0" smtClean="0"/>
              <a:t>…</a:t>
            </a:r>
          </a:p>
          <a:p>
            <a:r>
              <a:rPr lang="fr-FR" sz="2400" dirty="0">
                <a:solidFill>
                  <a:srgbClr val="000000"/>
                </a:solidFill>
                <a:latin typeface="Lucida Grande"/>
                <a:ea typeface="Lucida Grande"/>
                <a:cs typeface="Lucida Grande"/>
              </a:rPr>
              <a:t>Remue-</a:t>
            </a:r>
            <a:r>
              <a:rPr lang="fr-FR" sz="2400" dirty="0" smtClean="0">
                <a:solidFill>
                  <a:srgbClr val="000000"/>
                </a:solidFill>
                <a:latin typeface="Lucida Grande"/>
                <a:ea typeface="Lucida Grande"/>
                <a:cs typeface="Lucida Grande"/>
              </a:rPr>
              <a:t>méninges	</a:t>
            </a:r>
            <a:r>
              <a:rPr lang="fr-FR" sz="2400" dirty="0" smtClean="0"/>
              <a:t>Ouragan </a:t>
            </a:r>
            <a:r>
              <a:rPr lang="fr-FR" sz="2400" dirty="0"/>
              <a:t>sur le crâne </a:t>
            </a:r>
            <a:endParaRPr lang="fr-FR" sz="2400" dirty="0" smtClean="0"/>
          </a:p>
          <a:p>
            <a:r>
              <a:rPr lang="fr-FR" sz="2400" dirty="0" smtClean="0">
                <a:solidFill>
                  <a:srgbClr val="000000"/>
                </a:solidFill>
                <a:latin typeface="Lucida Grande"/>
                <a:ea typeface="Lucida Grande"/>
                <a:cs typeface="Lucida Grande"/>
              </a:rPr>
              <a:t>Variante		</a:t>
            </a:r>
            <a:r>
              <a:rPr lang="fr-FR" sz="2400" dirty="0" smtClean="0"/>
              <a:t>Elle </a:t>
            </a:r>
            <a:r>
              <a:rPr lang="fr-FR" sz="2400" dirty="0"/>
              <a:t>fait dans la </a:t>
            </a:r>
            <a:r>
              <a:rPr lang="fr-FR" sz="2400" dirty="0" smtClean="0"/>
              <a:t>nuance</a:t>
            </a:r>
          </a:p>
          <a:p>
            <a:r>
              <a:rPr lang="fr-FR" sz="2400" dirty="0" smtClean="0">
                <a:solidFill>
                  <a:srgbClr val="000000"/>
                </a:solidFill>
                <a:latin typeface="Lucida Grande"/>
                <a:ea typeface="Lucida Grande"/>
                <a:cs typeface="Lucida Grande"/>
              </a:rPr>
              <a:t>Zapper		</a:t>
            </a:r>
            <a:r>
              <a:rPr lang="fr-FR" sz="2400" dirty="0" smtClean="0"/>
              <a:t>Jouer </a:t>
            </a:r>
            <a:r>
              <a:rPr lang="fr-FR" sz="2400" dirty="0"/>
              <a:t>à saute bouton </a:t>
            </a:r>
            <a:endParaRPr lang="fr-FR" sz="2400" dirty="0">
              <a:solidFill>
                <a:srgbClr val="000000"/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EF509-02B6-6B49-9F81-FE81E2F7F5CF}" type="slidenum">
              <a:rPr kumimoji="0" lang="en-US" smtClean="0"/>
              <a:t>12</a:t>
            </a:fld>
            <a:endParaRPr kumimoji="0" lang="en-US" dirty="0">
              <a:solidFill>
                <a:schemeClr val="tx2"/>
              </a:solidFill>
            </a:endParaRPr>
          </a:p>
        </p:txBody>
      </p:sp>
      <p:sp>
        <p:nvSpPr>
          <p:cNvPr id="7" name="Espace réservé du numéro de diapositive 13"/>
          <p:cNvSpPr txBox="1">
            <a:spLocks/>
          </p:cNvSpPr>
          <p:nvPr/>
        </p:nvSpPr>
        <p:spPr>
          <a:xfrm>
            <a:off x="1776300" y="6152792"/>
            <a:ext cx="463979" cy="494392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73EF509-02B6-6B49-9F81-FE81E2F7F5CF}" type="slidenum">
              <a:rPr lang="en-US" smtClean="0"/>
              <a:pPr/>
              <a:t>12</a:t>
            </a:fld>
            <a:endParaRPr lang="en-US" dirty="0"/>
          </a:p>
        </p:txBody>
      </p:sp>
      <p:pic>
        <p:nvPicPr>
          <p:cNvPr id="8" name="Image 7" descr="LOGO-ALCM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300" y="5969884"/>
            <a:ext cx="1750930" cy="888116"/>
          </a:xfrm>
          <a:prstGeom prst="rect">
            <a:avLst/>
          </a:prstGeom>
        </p:spPr>
      </p:pic>
      <p:sp>
        <p:nvSpPr>
          <p:cNvPr id="9" name="Sous-titre 2"/>
          <p:cNvSpPr>
            <a:spLocks noGrp="1"/>
          </p:cNvSpPr>
          <p:nvPr>
            <p:ph type="subTitle" idx="1"/>
          </p:nvPr>
        </p:nvSpPr>
        <p:spPr>
          <a:xfrm>
            <a:off x="2362200" y="6066636"/>
            <a:ext cx="6773500" cy="669483"/>
          </a:xfrm>
        </p:spPr>
        <p:txBody>
          <a:bodyPr>
            <a:normAutofit/>
          </a:bodyPr>
          <a:lstStyle/>
          <a:p>
            <a:pPr algn="ctr"/>
            <a:r>
              <a:rPr lang="fr-FR" dirty="0"/>
              <a:t>Les jeux de </a:t>
            </a:r>
            <a:r>
              <a:rPr lang="fr-FR" dirty="0" smtClean="0"/>
              <a:t>mots</a:t>
            </a:r>
            <a:r>
              <a:rPr lang="fr-FR" dirty="0"/>
              <a:t> </a:t>
            </a:r>
            <a:r>
              <a:rPr lang="fr-FR" dirty="0" smtClean="0"/>
              <a:t>croisés </a:t>
            </a:r>
            <a:r>
              <a:rPr lang="fr-FR" dirty="0"/>
              <a:t>avec leurs définitions</a:t>
            </a:r>
          </a:p>
        </p:txBody>
      </p:sp>
    </p:spTree>
    <p:extLst>
      <p:ext uri="{BB962C8B-B14F-4D97-AF65-F5344CB8AC3E}">
        <p14:creationId xmlns:p14="http://schemas.microsoft.com/office/powerpoint/2010/main" val="28358355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0" y="5112529"/>
            <a:ext cx="9144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2800" dirty="0" smtClean="0"/>
              <a:t>Yves Cunow</a:t>
            </a:r>
          </a:p>
          <a:p>
            <a:pPr algn="r"/>
            <a:r>
              <a:rPr lang="fr-FR" sz="2800" dirty="0" smtClean="0"/>
              <a:t>Président de l’Association</a:t>
            </a:r>
          </a:p>
        </p:txBody>
      </p:sp>
      <p:sp>
        <p:nvSpPr>
          <p:cNvPr id="12" name="ZoneTexte 11"/>
          <p:cNvSpPr txBox="1"/>
          <p:nvPr/>
        </p:nvSpPr>
        <p:spPr>
          <a:xfrm>
            <a:off x="830348" y="6350188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r-FR" dirty="0"/>
          </a:p>
        </p:txBody>
      </p:sp>
      <p:sp>
        <p:nvSpPr>
          <p:cNvPr id="13" name="ZoneTexte 12"/>
          <p:cNvSpPr txBox="1"/>
          <p:nvPr/>
        </p:nvSpPr>
        <p:spPr>
          <a:xfrm>
            <a:off x="51227" y="6350188"/>
            <a:ext cx="12292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p:sp>
        <p:nvSpPr>
          <p:cNvPr id="14" name="Espace réservé du numéro de diapositive 13"/>
          <p:cNvSpPr>
            <a:spLocks noGrp="1"/>
          </p:cNvSpPr>
          <p:nvPr>
            <p:ph type="sldNum" sz="quarter" idx="12"/>
          </p:nvPr>
        </p:nvSpPr>
        <p:spPr>
          <a:xfrm>
            <a:off x="1776300" y="6152792"/>
            <a:ext cx="463979" cy="494392"/>
          </a:xfrm>
        </p:spPr>
        <p:txBody>
          <a:bodyPr/>
          <a:lstStyle/>
          <a:p>
            <a:fld id="{D73EF509-02B6-6B49-9F81-FE81E2F7F5CF}" type="slidenum">
              <a:rPr kumimoji="0" lang="en-US" smtClean="0"/>
              <a:t>2</a:t>
            </a:fld>
            <a:endParaRPr kumimoji="0" lang="en-US" dirty="0">
              <a:solidFill>
                <a:schemeClr val="tx2"/>
              </a:solidFill>
            </a:endParaRPr>
          </a:p>
        </p:txBody>
      </p:sp>
      <p:pic>
        <p:nvPicPr>
          <p:cNvPr id="9" name="Image 8" descr="LOGO-ALCM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300" y="5969884"/>
            <a:ext cx="1750930" cy="888116"/>
          </a:xfrm>
          <a:prstGeom prst="rect">
            <a:avLst/>
          </a:prstGeom>
        </p:spPr>
      </p:pic>
      <p:sp>
        <p:nvSpPr>
          <p:cNvPr id="10" name="ZoneTexte 9"/>
          <p:cNvSpPr txBox="1"/>
          <p:nvPr/>
        </p:nvSpPr>
        <p:spPr>
          <a:xfrm>
            <a:off x="831718" y="356907"/>
            <a:ext cx="7746632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3200" b="1" dirty="0">
                <a:solidFill>
                  <a:schemeClr val="bg1"/>
                </a:solidFill>
              </a:rPr>
              <a:t>D’UN MOT, D’UN DICTIONNAIRE À L’AUTRE</a:t>
            </a:r>
            <a:endParaRPr lang="fr-FR" sz="3200" dirty="0">
              <a:solidFill>
                <a:schemeClr val="bg1"/>
              </a:solidFill>
            </a:endParaRPr>
          </a:p>
          <a:p>
            <a:pPr algn="ctr"/>
            <a:r>
              <a:rPr lang="fr-FR" sz="3200" b="1" i="1" dirty="0">
                <a:solidFill>
                  <a:schemeClr val="bg1"/>
                </a:solidFill>
              </a:rPr>
              <a:t>ANALOGIE,  SYNONYMIE et JEUX DE MOTS </a:t>
            </a:r>
            <a:endParaRPr lang="fr-FR" sz="3200" dirty="0">
              <a:solidFill>
                <a:schemeClr val="bg1"/>
              </a:solidFill>
            </a:endParaRPr>
          </a:p>
        </p:txBody>
      </p:sp>
      <p:sp>
        <p:nvSpPr>
          <p:cNvPr id="15" name="Sous-titre 2"/>
          <p:cNvSpPr>
            <a:spLocks noGrp="1"/>
          </p:cNvSpPr>
          <p:nvPr>
            <p:ph type="subTitle" idx="1"/>
          </p:nvPr>
        </p:nvSpPr>
        <p:spPr>
          <a:xfrm>
            <a:off x="2362200" y="6066636"/>
            <a:ext cx="6773500" cy="669483"/>
          </a:xfrm>
        </p:spPr>
        <p:txBody>
          <a:bodyPr>
            <a:normAutofit/>
          </a:bodyPr>
          <a:lstStyle/>
          <a:p>
            <a:pPr algn="ctr"/>
            <a:r>
              <a:rPr lang="fr-FR" dirty="0"/>
              <a:t>Les jeux de </a:t>
            </a:r>
            <a:r>
              <a:rPr lang="fr-FR" dirty="0" smtClean="0"/>
              <a:t>mots</a:t>
            </a:r>
            <a:r>
              <a:rPr lang="fr-FR" dirty="0"/>
              <a:t> </a:t>
            </a:r>
            <a:r>
              <a:rPr lang="fr-FR" dirty="0" smtClean="0"/>
              <a:t>croisés </a:t>
            </a:r>
            <a:r>
              <a:rPr lang="fr-FR" dirty="0"/>
              <a:t>avec leurs définitions</a:t>
            </a:r>
          </a:p>
        </p:txBody>
      </p:sp>
      <p:pic>
        <p:nvPicPr>
          <p:cNvPr id="11" name="Image 10" descr="LOGO-ALCM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85096" y="1514131"/>
            <a:ext cx="1750930" cy="888116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59527" y="2878847"/>
            <a:ext cx="9084473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800" b="1" dirty="0"/>
              <a:t>• Faire partager</a:t>
            </a:r>
            <a:r>
              <a:rPr lang="fr-FR" sz="2800" dirty="0"/>
              <a:t> </a:t>
            </a:r>
            <a:r>
              <a:rPr lang="fr-FR" sz="2800" dirty="0" smtClean="0"/>
              <a:t>	le </a:t>
            </a:r>
            <a:r>
              <a:rPr lang="fr-FR" sz="2800" dirty="0"/>
              <a:t>plaisir des mots croisés et fléchés.</a:t>
            </a:r>
          </a:p>
          <a:p>
            <a:r>
              <a:rPr lang="fr-FR" sz="2800" dirty="0"/>
              <a:t>• </a:t>
            </a:r>
            <a:r>
              <a:rPr lang="fr-FR" sz="2800" b="1" dirty="0"/>
              <a:t>Initier</a:t>
            </a:r>
            <a:r>
              <a:rPr lang="fr-FR" sz="2800" dirty="0"/>
              <a:t> </a:t>
            </a:r>
            <a:r>
              <a:rPr lang="fr-FR" sz="2800" dirty="0" smtClean="0"/>
              <a:t>		à </a:t>
            </a:r>
            <a:r>
              <a:rPr lang="fr-FR" sz="2800" dirty="0"/>
              <a:t>la création des grilles et des </a:t>
            </a:r>
            <a:r>
              <a:rPr lang="fr-FR" sz="2800" dirty="0" smtClean="0"/>
              <a:t>définitions</a:t>
            </a:r>
          </a:p>
          <a:p>
            <a:r>
              <a:rPr lang="fr-FR" sz="2800" dirty="0" smtClean="0"/>
              <a:t>• </a:t>
            </a:r>
            <a:r>
              <a:rPr lang="fr-FR" sz="2800" b="1" dirty="0"/>
              <a:t>Développer</a:t>
            </a:r>
            <a:r>
              <a:rPr lang="fr-FR" sz="2800" dirty="0"/>
              <a:t> </a:t>
            </a:r>
            <a:r>
              <a:rPr lang="fr-FR" sz="2800" dirty="0" smtClean="0"/>
              <a:t>	la pratique</a:t>
            </a:r>
            <a:endParaRPr lang="fr-FR" sz="2800" dirty="0"/>
          </a:p>
          <a:p>
            <a:r>
              <a:rPr lang="fr-FR" sz="2800" dirty="0"/>
              <a:t>• </a:t>
            </a:r>
            <a:r>
              <a:rPr lang="fr-FR" sz="2800" b="1" dirty="0"/>
              <a:t>Favoriser</a:t>
            </a:r>
            <a:r>
              <a:rPr lang="fr-FR" sz="2800" dirty="0"/>
              <a:t> </a:t>
            </a:r>
            <a:r>
              <a:rPr lang="fr-FR" sz="2800" dirty="0" smtClean="0"/>
              <a:t>		les échanges</a:t>
            </a:r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val="4803678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er 17"/>
          <p:cNvGrpSpPr/>
          <p:nvPr/>
        </p:nvGrpSpPr>
        <p:grpSpPr>
          <a:xfrm>
            <a:off x="-9144" y="0"/>
            <a:ext cx="9144000" cy="1998134"/>
            <a:chOff x="0" y="0"/>
            <a:chExt cx="9144000" cy="1998134"/>
          </a:xfrm>
        </p:grpSpPr>
        <p:grpSp>
          <p:nvGrpSpPr>
            <p:cNvPr id="3" name="Grouper 2"/>
            <p:cNvGrpSpPr/>
            <p:nvPr/>
          </p:nvGrpSpPr>
          <p:grpSpPr>
            <a:xfrm>
              <a:off x="0" y="117668"/>
              <a:ext cx="9144000" cy="1880466"/>
              <a:chOff x="0" y="117668"/>
              <a:chExt cx="9144000" cy="1880466"/>
            </a:xfrm>
          </p:grpSpPr>
          <p:pic>
            <p:nvPicPr>
              <p:cNvPr id="4" name="Image 3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6890936" y="117668"/>
                <a:ext cx="1880466" cy="1880466"/>
              </a:xfrm>
              <a:prstGeom prst="rect">
                <a:avLst/>
              </a:prstGeom>
            </p:spPr>
          </p:pic>
          <p:sp>
            <p:nvSpPr>
              <p:cNvPr id="6" name="ZoneTexte 5"/>
              <p:cNvSpPr txBox="1"/>
              <p:nvPr/>
            </p:nvSpPr>
            <p:spPr>
              <a:xfrm>
                <a:off x="0" y="282221"/>
                <a:ext cx="9144000" cy="113877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2000" dirty="0" smtClean="0">
                    <a:solidFill>
                      <a:srgbClr val="0000FF"/>
                    </a:solidFill>
                  </a:rPr>
                  <a:t>1913</a:t>
                </a:r>
                <a:endParaRPr lang="fr-FR" sz="2000" dirty="0">
                  <a:solidFill>
                    <a:srgbClr val="0000FF"/>
                  </a:solidFill>
                </a:endParaRPr>
              </a:p>
              <a:p>
                <a:r>
                  <a:rPr lang="fr-FR" sz="2000" dirty="0" smtClean="0"/>
                  <a:t>Un journal </a:t>
                </a:r>
                <a:r>
                  <a:rPr lang="fr-FR" sz="2000" dirty="0"/>
                  <a:t>américain, le “New York World” </a:t>
                </a:r>
                <a:r>
                  <a:rPr lang="fr-FR" sz="2000" dirty="0" smtClean="0"/>
                  <a:t>publie </a:t>
                </a:r>
                <a:r>
                  <a:rPr lang="fr-FR" sz="2000" dirty="0"/>
                  <a:t>dans </a:t>
                </a:r>
                <a:r>
                  <a:rPr lang="fr-FR" sz="2000" dirty="0" smtClean="0"/>
                  <a:t>son </a:t>
                </a:r>
              </a:p>
              <a:p>
                <a:r>
                  <a:rPr lang="fr-FR" sz="2000" dirty="0" smtClean="0"/>
                  <a:t>supplément un </a:t>
                </a:r>
                <a:r>
                  <a:rPr lang="fr-FR" sz="2000" dirty="0"/>
                  <a:t>jeu </a:t>
                </a:r>
                <a:r>
                  <a:rPr lang="fr-FR" sz="2000" dirty="0" smtClean="0"/>
                  <a:t>signé </a:t>
                </a:r>
                <a:r>
                  <a:rPr lang="fr-FR" sz="2000" dirty="0"/>
                  <a:t>Arthur Wynne, </a:t>
                </a:r>
                <a:r>
                  <a:rPr lang="fr-FR" sz="2000" dirty="0" smtClean="0"/>
                  <a:t>qui deviendra le </a:t>
                </a:r>
                <a:r>
                  <a:rPr lang="fr-FR" sz="2800" i="1" dirty="0" err="1" smtClean="0">
                    <a:solidFill>
                      <a:srgbClr val="000000"/>
                    </a:solidFill>
                  </a:rPr>
                  <a:t>crossword</a:t>
                </a:r>
                <a:r>
                  <a:rPr lang="fr-FR" sz="2800" i="1" dirty="0" smtClean="0">
                    <a:solidFill>
                      <a:srgbClr val="000000"/>
                    </a:solidFill>
                  </a:rPr>
                  <a:t> puzzle</a:t>
                </a:r>
                <a:endParaRPr lang="fr-FR" sz="2800" dirty="0" smtClean="0"/>
              </a:p>
            </p:txBody>
          </p:sp>
        </p:grpSp>
        <p:sp>
          <p:nvSpPr>
            <p:cNvPr id="2" name="ZoneTexte 1"/>
            <p:cNvSpPr txBox="1"/>
            <p:nvPr/>
          </p:nvSpPr>
          <p:spPr>
            <a:xfrm>
              <a:off x="2691041" y="0"/>
              <a:ext cx="376192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2400" b="1" i="1" dirty="0" smtClean="0">
                  <a:solidFill>
                    <a:srgbClr val="000000"/>
                  </a:solidFill>
                </a:rPr>
                <a:t>Petite histoire des Mots </a:t>
              </a:r>
              <a:r>
                <a:rPr lang="fr-FR" sz="2400" b="1" i="1" dirty="0">
                  <a:solidFill>
                    <a:srgbClr val="000000"/>
                  </a:solidFill>
                </a:rPr>
                <a:t>croisés</a:t>
              </a:r>
              <a:r>
                <a:rPr lang="fr-FR" sz="2400" dirty="0">
                  <a:solidFill>
                    <a:srgbClr val="000000"/>
                  </a:solidFill>
                </a:rPr>
                <a:t> </a:t>
              </a:r>
            </a:p>
          </p:txBody>
        </p:sp>
      </p:grpSp>
      <p:sp>
        <p:nvSpPr>
          <p:cNvPr id="12" name="ZoneTexte 11"/>
          <p:cNvSpPr txBox="1"/>
          <p:nvPr/>
        </p:nvSpPr>
        <p:spPr>
          <a:xfrm>
            <a:off x="830348" y="6350188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r-FR" dirty="0"/>
          </a:p>
        </p:txBody>
      </p:sp>
      <p:sp>
        <p:nvSpPr>
          <p:cNvPr id="13" name="ZoneTexte 12"/>
          <p:cNvSpPr txBox="1"/>
          <p:nvPr/>
        </p:nvSpPr>
        <p:spPr>
          <a:xfrm>
            <a:off x="51227" y="6350188"/>
            <a:ext cx="12292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p:sp>
        <p:nvSpPr>
          <p:cNvPr id="14" name="Espace réservé du numéro de diapositive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EF509-02B6-6B49-9F81-FE81E2F7F5CF}" type="slidenum">
              <a:rPr kumimoji="0" lang="en-US" smtClean="0"/>
              <a:t>3</a:t>
            </a:fld>
            <a:endParaRPr kumimoji="0" lang="en-US" dirty="0">
              <a:solidFill>
                <a:schemeClr val="tx2"/>
              </a:solidFill>
            </a:endParaRPr>
          </a:p>
        </p:txBody>
      </p:sp>
      <p:grpSp>
        <p:nvGrpSpPr>
          <p:cNvPr id="11" name="Grouper 10"/>
          <p:cNvGrpSpPr/>
          <p:nvPr/>
        </p:nvGrpSpPr>
        <p:grpSpPr>
          <a:xfrm>
            <a:off x="-9144" y="3242383"/>
            <a:ext cx="9144000" cy="1542017"/>
            <a:chOff x="51227" y="3361151"/>
            <a:chExt cx="9144000" cy="1542017"/>
          </a:xfrm>
        </p:grpSpPr>
        <p:sp>
          <p:nvSpPr>
            <p:cNvPr id="7" name="ZoneTexte 6"/>
            <p:cNvSpPr txBox="1"/>
            <p:nvPr/>
          </p:nvSpPr>
          <p:spPr>
            <a:xfrm>
              <a:off x="51227" y="3616075"/>
              <a:ext cx="9144000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2000" dirty="0" smtClean="0">
                  <a:solidFill>
                    <a:srgbClr val="0000FF"/>
                  </a:solidFill>
                </a:rPr>
                <a:t>1925 </a:t>
              </a:r>
            </a:p>
            <a:p>
              <a:r>
                <a:rPr lang="fr-FR" sz="2000" dirty="0" smtClean="0"/>
                <a:t>Le Gaulois publie et commente sa 1</a:t>
              </a:r>
              <a:r>
                <a:rPr lang="fr-FR" sz="2000" baseline="30000" dirty="0" smtClean="0"/>
                <a:t>ère</a:t>
              </a:r>
              <a:r>
                <a:rPr lang="fr-FR" sz="2000" dirty="0" smtClean="0"/>
                <a:t> grille </a:t>
              </a:r>
            </a:p>
          </p:txBody>
        </p:sp>
        <p:pic>
          <p:nvPicPr>
            <p:cNvPr id="5" name="Image 4" descr="Capture d’écran 2011-02-08 à 18.47.00.jpg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102478" y="3361151"/>
              <a:ext cx="1500482" cy="1542017"/>
            </a:xfrm>
            <a:prstGeom prst="rect">
              <a:avLst/>
            </a:prstGeom>
          </p:spPr>
        </p:pic>
      </p:grpSp>
      <p:grpSp>
        <p:nvGrpSpPr>
          <p:cNvPr id="9" name="Grouper 8"/>
          <p:cNvGrpSpPr/>
          <p:nvPr/>
        </p:nvGrpSpPr>
        <p:grpSpPr>
          <a:xfrm>
            <a:off x="-9144" y="1850918"/>
            <a:ext cx="9144000" cy="1323439"/>
            <a:chOff x="0" y="1668198"/>
            <a:chExt cx="9144000" cy="1323439"/>
          </a:xfrm>
        </p:grpSpPr>
        <p:sp>
          <p:nvSpPr>
            <p:cNvPr id="8" name="ZoneTexte 7"/>
            <p:cNvSpPr txBox="1"/>
            <p:nvPr/>
          </p:nvSpPr>
          <p:spPr>
            <a:xfrm>
              <a:off x="0" y="1668198"/>
              <a:ext cx="9144000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2000" dirty="0" smtClean="0">
                  <a:solidFill>
                    <a:srgbClr val="0000FF"/>
                  </a:solidFill>
                </a:rPr>
                <a:t>1924</a:t>
              </a:r>
            </a:p>
            <a:p>
              <a:r>
                <a:rPr lang="fr-FR" sz="2000" dirty="0" smtClean="0"/>
                <a:t>2 nov.</a:t>
              </a:r>
              <a:r>
                <a:rPr lang="fr-FR" sz="2000" dirty="0"/>
                <a:t>	</a:t>
              </a:r>
              <a:r>
                <a:rPr lang="fr-FR" sz="2000" dirty="0" smtClean="0"/>
                <a:t>1</a:t>
              </a:r>
              <a:r>
                <a:rPr lang="fr-FR" sz="2000" baseline="30000" dirty="0" smtClean="0"/>
                <a:t>ère</a:t>
              </a:r>
              <a:r>
                <a:rPr lang="fr-FR" sz="2000" dirty="0" smtClean="0"/>
                <a:t> grille anglaise  </a:t>
              </a:r>
            </a:p>
            <a:p>
              <a:r>
                <a:rPr lang="fr-FR" sz="2000" dirty="0" smtClean="0"/>
                <a:t>9 nov. 	1</a:t>
              </a:r>
              <a:r>
                <a:rPr lang="fr-FR" sz="2000" baseline="30000" dirty="0" smtClean="0"/>
                <a:t>ère</a:t>
              </a:r>
              <a:r>
                <a:rPr lang="fr-FR" sz="2000" dirty="0" smtClean="0"/>
                <a:t> </a:t>
              </a:r>
              <a:r>
                <a:rPr lang="fr-FR" sz="2000" dirty="0"/>
                <a:t>grille </a:t>
              </a:r>
              <a:r>
                <a:rPr lang="fr-FR" sz="2000" dirty="0" smtClean="0"/>
                <a:t>française dite </a:t>
              </a:r>
              <a:r>
                <a:rPr lang="fr-FR" sz="2000" dirty="0" smtClean="0">
                  <a:solidFill>
                    <a:srgbClr val="000000"/>
                  </a:solidFill>
                </a:rPr>
                <a:t>mosaïque mystérieuse </a:t>
              </a:r>
            </a:p>
            <a:p>
              <a:r>
                <a:rPr lang="fr-FR" sz="2000" dirty="0" smtClean="0"/>
                <a:t>dans le Dimanche illustré.</a:t>
              </a:r>
              <a:endParaRPr lang="fr-FR" sz="2000" dirty="0" smtClean="0">
                <a:solidFill>
                  <a:srgbClr val="000000"/>
                </a:solidFill>
              </a:endParaRPr>
            </a:p>
          </p:txBody>
        </p:sp>
        <p:pic>
          <p:nvPicPr>
            <p:cNvPr id="10" name="Image 9" descr="Capture d’écran 2011-02-08 à 18.57.46.jpg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102478" y="1803247"/>
              <a:ext cx="1395055" cy="1155903"/>
            </a:xfrm>
            <a:prstGeom prst="rect">
              <a:avLst/>
            </a:prstGeom>
          </p:spPr>
        </p:pic>
      </p:grpSp>
      <p:sp>
        <p:nvSpPr>
          <p:cNvPr id="15" name="ZoneTexte 14"/>
          <p:cNvSpPr txBox="1"/>
          <p:nvPr/>
        </p:nvSpPr>
        <p:spPr>
          <a:xfrm>
            <a:off x="-9144" y="4420039"/>
            <a:ext cx="9144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 smtClean="0">
                <a:solidFill>
                  <a:srgbClr val="0000FF"/>
                </a:solidFill>
              </a:rPr>
              <a:t>1927</a:t>
            </a:r>
          </a:p>
          <a:p>
            <a:r>
              <a:rPr lang="fr-FR" sz="2000" dirty="0" smtClean="0"/>
              <a:t>Dans l’initiation aux mots croisés, il est </a:t>
            </a:r>
            <a:r>
              <a:rPr lang="fr-FR" sz="2000" dirty="0" smtClean="0">
                <a:solidFill>
                  <a:schemeClr val="bg1"/>
                </a:solidFill>
              </a:rPr>
              <a:t>préconisé</a:t>
            </a:r>
            <a:r>
              <a:rPr lang="fr-FR" sz="2000" dirty="0" smtClean="0"/>
              <a:t> de </a:t>
            </a:r>
            <a:r>
              <a:rPr lang="fr-FR" sz="2000" dirty="0" smtClean="0">
                <a:solidFill>
                  <a:srgbClr val="000000"/>
                </a:solidFill>
              </a:rPr>
              <a:t>déguiser</a:t>
            </a:r>
            <a:r>
              <a:rPr lang="fr-FR" sz="2000" dirty="0" smtClean="0"/>
              <a:t> plaisamment </a:t>
            </a:r>
          </a:p>
          <a:p>
            <a:r>
              <a:rPr lang="fr-FR" sz="2000" dirty="0" smtClean="0"/>
              <a:t>les </a:t>
            </a:r>
            <a:r>
              <a:rPr lang="fr-FR" sz="2000" dirty="0"/>
              <a:t>définitions </a:t>
            </a:r>
            <a:r>
              <a:rPr lang="fr-FR" sz="2000" dirty="0" smtClean="0"/>
              <a:t>avec </a:t>
            </a:r>
            <a:r>
              <a:rPr lang="fr-FR" sz="2000" dirty="0" smtClean="0">
                <a:solidFill>
                  <a:srgbClr val="000000"/>
                </a:solidFill>
              </a:rPr>
              <a:t>astuce… de </a:t>
            </a:r>
            <a:r>
              <a:rPr lang="fr-FR" sz="2000" dirty="0">
                <a:solidFill>
                  <a:srgbClr val="000000"/>
                </a:solidFill>
              </a:rPr>
              <a:t>l'allusion </a:t>
            </a:r>
            <a:r>
              <a:rPr lang="fr-FR" sz="2000" dirty="0" smtClean="0">
                <a:solidFill>
                  <a:srgbClr val="000000"/>
                </a:solidFill>
              </a:rPr>
              <a:t>au </a:t>
            </a:r>
            <a:r>
              <a:rPr lang="fr-FR" sz="2000" dirty="0">
                <a:solidFill>
                  <a:srgbClr val="000000"/>
                </a:solidFill>
              </a:rPr>
              <a:t>simple jeu de </a:t>
            </a:r>
            <a:r>
              <a:rPr lang="fr-FR" sz="2000" dirty="0" smtClean="0">
                <a:solidFill>
                  <a:srgbClr val="000000"/>
                </a:solidFill>
              </a:rPr>
              <a:t>mot.</a:t>
            </a:r>
          </a:p>
          <a:p>
            <a:r>
              <a:rPr lang="fr-FR" sz="2000" dirty="0" smtClean="0"/>
              <a:t>La </a:t>
            </a:r>
            <a:r>
              <a:rPr lang="fr-FR" sz="2000" dirty="0"/>
              <a:t>plupart des </a:t>
            </a:r>
            <a:r>
              <a:rPr lang="fr-FR" sz="2000" dirty="0" smtClean="0"/>
              <a:t>problèmes</a:t>
            </a:r>
            <a:r>
              <a:rPr lang="fr-FR" sz="2000" dirty="0"/>
              <a:t> </a:t>
            </a:r>
            <a:r>
              <a:rPr lang="fr-FR" sz="2000" dirty="0" smtClean="0"/>
              <a:t>recopient </a:t>
            </a:r>
            <a:r>
              <a:rPr lang="fr-FR" sz="2000" dirty="0"/>
              <a:t>la définition du </a:t>
            </a:r>
            <a:r>
              <a:rPr lang="fr-FR" sz="2000" dirty="0">
                <a:solidFill>
                  <a:srgbClr val="000000"/>
                </a:solidFill>
              </a:rPr>
              <a:t>Petit </a:t>
            </a:r>
            <a:r>
              <a:rPr lang="fr-FR" sz="2000" dirty="0" smtClean="0">
                <a:solidFill>
                  <a:srgbClr val="000000"/>
                </a:solidFill>
              </a:rPr>
              <a:t>LAROUSSE.</a:t>
            </a:r>
            <a:endParaRPr lang="fr-FR" sz="2000" dirty="0"/>
          </a:p>
        </p:txBody>
      </p:sp>
      <p:sp>
        <p:nvSpPr>
          <p:cNvPr id="16" name="Espace réservé du numéro de diapositive 13"/>
          <p:cNvSpPr txBox="1">
            <a:spLocks/>
          </p:cNvSpPr>
          <p:nvPr/>
        </p:nvSpPr>
        <p:spPr>
          <a:xfrm>
            <a:off x="1776300" y="6152792"/>
            <a:ext cx="463979" cy="494392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73EF509-02B6-6B49-9F81-FE81E2F7F5CF}" type="slidenum">
              <a:rPr lang="en-US" smtClean="0"/>
              <a:pPr/>
              <a:t>3</a:t>
            </a:fld>
            <a:endParaRPr lang="en-US" dirty="0"/>
          </a:p>
        </p:txBody>
      </p:sp>
      <p:pic>
        <p:nvPicPr>
          <p:cNvPr id="17" name="Image 16" descr="LOGO-ALCM.jp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300" y="5969884"/>
            <a:ext cx="1750930" cy="888116"/>
          </a:xfrm>
          <a:prstGeom prst="rect">
            <a:avLst/>
          </a:prstGeom>
        </p:spPr>
      </p:pic>
      <p:sp>
        <p:nvSpPr>
          <p:cNvPr id="20" name="Sous-titre 2"/>
          <p:cNvSpPr>
            <a:spLocks noGrp="1"/>
          </p:cNvSpPr>
          <p:nvPr>
            <p:ph type="subTitle" idx="1"/>
          </p:nvPr>
        </p:nvSpPr>
        <p:spPr>
          <a:xfrm>
            <a:off x="2362200" y="6066636"/>
            <a:ext cx="6773500" cy="669483"/>
          </a:xfrm>
        </p:spPr>
        <p:txBody>
          <a:bodyPr>
            <a:normAutofit/>
          </a:bodyPr>
          <a:lstStyle/>
          <a:p>
            <a:pPr algn="ctr"/>
            <a:r>
              <a:rPr lang="fr-FR" dirty="0"/>
              <a:t>Les jeux de </a:t>
            </a:r>
            <a:r>
              <a:rPr lang="fr-FR" dirty="0" smtClean="0"/>
              <a:t>mots</a:t>
            </a:r>
            <a:r>
              <a:rPr lang="fr-FR" dirty="0"/>
              <a:t> </a:t>
            </a:r>
            <a:r>
              <a:rPr lang="fr-FR" dirty="0" smtClean="0"/>
              <a:t>croisés </a:t>
            </a:r>
            <a:r>
              <a:rPr lang="fr-FR" dirty="0"/>
              <a:t>avec leurs définitions</a:t>
            </a:r>
          </a:p>
        </p:txBody>
      </p:sp>
    </p:spTree>
    <p:extLst>
      <p:ext uri="{BB962C8B-B14F-4D97-AF65-F5344CB8AC3E}">
        <p14:creationId xmlns:p14="http://schemas.microsoft.com/office/powerpoint/2010/main" val="6227048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0" y="522967"/>
            <a:ext cx="91440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 smtClean="0">
                <a:solidFill>
                  <a:srgbClr val="0000FF"/>
                </a:solidFill>
              </a:rPr>
              <a:t>DIXEL 2011			</a:t>
            </a:r>
            <a:r>
              <a:rPr lang="fr-FR" sz="2000" b="1" i="1" dirty="0" smtClean="0">
                <a:solidFill>
                  <a:srgbClr val="000000"/>
                </a:solidFill>
              </a:rPr>
              <a:t>Mots </a:t>
            </a:r>
            <a:r>
              <a:rPr lang="fr-FR" sz="2000" b="1" i="1" dirty="0">
                <a:solidFill>
                  <a:srgbClr val="000000"/>
                </a:solidFill>
              </a:rPr>
              <a:t>croisés</a:t>
            </a:r>
            <a:r>
              <a:rPr lang="fr-FR" sz="2000" dirty="0">
                <a:solidFill>
                  <a:srgbClr val="000000"/>
                </a:solidFill>
              </a:rPr>
              <a:t> </a:t>
            </a:r>
          </a:p>
          <a:p>
            <a:r>
              <a:rPr lang="fr-FR" sz="2000" dirty="0" smtClean="0">
                <a:solidFill>
                  <a:srgbClr val="000000"/>
                </a:solidFill>
              </a:rPr>
              <a:t>Mots</a:t>
            </a:r>
            <a:r>
              <a:rPr lang="fr-FR" sz="2000" dirty="0" smtClean="0"/>
              <a:t> </a:t>
            </a:r>
            <a:r>
              <a:rPr lang="fr-FR" sz="2000" dirty="0"/>
              <a:t>qui se recoupent sur une grille </a:t>
            </a:r>
            <a:r>
              <a:rPr lang="fr-FR" sz="2000" dirty="0" smtClean="0"/>
              <a:t>de </a:t>
            </a:r>
            <a:r>
              <a:rPr lang="fr-FR" sz="2000" dirty="0"/>
              <a:t>telle façon que chacune des lettres d’un mot disposé horizontalement entre dans la composition d’un mot disposé </a:t>
            </a:r>
            <a:r>
              <a:rPr lang="fr-FR" sz="2000" dirty="0" smtClean="0"/>
              <a:t>verticalement; </a:t>
            </a:r>
            <a:r>
              <a:rPr lang="fr-FR" sz="2000" dirty="0" smtClean="0">
                <a:solidFill>
                  <a:srgbClr val="FF0000"/>
                </a:solidFill>
              </a:rPr>
              <a:t>Exercice </a:t>
            </a:r>
            <a:r>
              <a:rPr lang="fr-FR" sz="2000" dirty="0" smtClean="0"/>
              <a:t>consistant à </a:t>
            </a:r>
            <a:r>
              <a:rPr lang="fr-FR" sz="2000" dirty="0" smtClean="0">
                <a:solidFill>
                  <a:schemeClr val="bg1"/>
                </a:solidFill>
              </a:rPr>
              <a:t>reconstituer cette grille</a:t>
            </a:r>
            <a:r>
              <a:rPr lang="fr-FR" sz="2000" dirty="0" smtClean="0"/>
              <a:t>, en s’aidant de courtes suggestions, dites « </a:t>
            </a:r>
            <a:r>
              <a:rPr lang="fr-FR" sz="2000" dirty="0" smtClean="0">
                <a:solidFill>
                  <a:srgbClr val="0000FF"/>
                </a:solidFill>
              </a:rPr>
              <a:t>définitions</a:t>
            </a:r>
            <a:r>
              <a:rPr lang="fr-FR" sz="2000" dirty="0" smtClean="0"/>
              <a:t> ». </a:t>
            </a:r>
          </a:p>
        </p:txBody>
      </p:sp>
      <p:sp>
        <p:nvSpPr>
          <p:cNvPr id="2" name="ZoneTexte 1"/>
          <p:cNvSpPr txBox="1"/>
          <p:nvPr/>
        </p:nvSpPr>
        <p:spPr>
          <a:xfrm>
            <a:off x="1601001" y="0"/>
            <a:ext cx="594200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2400" b="1" i="1" dirty="0" smtClean="0">
                <a:solidFill>
                  <a:srgbClr val="000000"/>
                </a:solidFill>
              </a:rPr>
              <a:t>Définitions des Mots Croisés dans les dictionnaires</a:t>
            </a:r>
            <a:r>
              <a:rPr lang="fr-FR" sz="2400" dirty="0" smtClean="0">
                <a:solidFill>
                  <a:srgbClr val="000000"/>
                </a:solidFill>
              </a:rPr>
              <a:t> </a:t>
            </a:r>
            <a:endParaRPr lang="fr-FR" sz="2400" dirty="0">
              <a:solidFill>
                <a:srgbClr val="000000"/>
              </a:solidFill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0" y="2430308"/>
            <a:ext cx="9144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 smtClean="0">
                <a:solidFill>
                  <a:srgbClr val="0000FF"/>
                </a:solidFill>
              </a:rPr>
              <a:t>PETIT LAROUSSE 2011		</a:t>
            </a:r>
            <a:r>
              <a:rPr lang="fr-FR" sz="2000" b="1" i="1" dirty="0" smtClean="0">
                <a:solidFill>
                  <a:srgbClr val="000000"/>
                </a:solidFill>
                <a:sym typeface="Wingdings"/>
              </a:rPr>
              <a:t>Mots croisés</a:t>
            </a:r>
            <a:r>
              <a:rPr lang="fr-FR" sz="2000" dirty="0" smtClean="0">
                <a:ln>
                  <a:solidFill>
                    <a:srgbClr val="000000"/>
                  </a:solidFill>
                </a:ln>
                <a:solidFill>
                  <a:srgbClr val="0000FF"/>
                </a:solidFill>
                <a:sym typeface="Wingdings"/>
              </a:rPr>
              <a:t> </a:t>
            </a:r>
            <a:r>
              <a:rPr lang="fr-FR" sz="2000" dirty="0" smtClean="0"/>
              <a:t>ou </a:t>
            </a:r>
            <a:r>
              <a:rPr lang="fr-FR" sz="2000" b="1" i="1" dirty="0" smtClean="0">
                <a:solidFill>
                  <a:srgbClr val="000000"/>
                </a:solidFill>
                <a:sym typeface="Wingdings"/>
              </a:rPr>
              <a:t>Mots</a:t>
            </a:r>
            <a:r>
              <a:rPr lang="fr-FR" sz="2000" b="1" i="1" dirty="0">
                <a:solidFill>
                  <a:srgbClr val="000000"/>
                </a:solidFill>
                <a:sym typeface="Wingdings"/>
              </a:rPr>
              <a:t>-</a:t>
            </a:r>
            <a:r>
              <a:rPr lang="fr-FR" sz="2000" b="1" i="1" dirty="0" smtClean="0">
                <a:solidFill>
                  <a:srgbClr val="000000"/>
                </a:solidFill>
                <a:sym typeface="Wingdings"/>
              </a:rPr>
              <a:t>croisés</a:t>
            </a:r>
            <a:endParaRPr lang="fr-FR" sz="2000" dirty="0" smtClean="0">
              <a:ln>
                <a:solidFill>
                  <a:srgbClr val="000000"/>
                </a:solidFill>
              </a:ln>
              <a:solidFill>
                <a:srgbClr val="0000FF"/>
              </a:solidFill>
            </a:endParaRPr>
          </a:p>
          <a:p>
            <a:r>
              <a:rPr lang="fr-FR" sz="2000" dirty="0" smtClean="0">
                <a:solidFill>
                  <a:srgbClr val="FF0000"/>
                </a:solidFill>
              </a:rPr>
              <a:t>Jeu</a:t>
            </a:r>
            <a:r>
              <a:rPr lang="fr-FR" sz="2000" dirty="0" smtClean="0"/>
              <a:t> qui consiste </a:t>
            </a:r>
            <a:r>
              <a:rPr lang="fr-FR" sz="2000" dirty="0" smtClean="0">
                <a:solidFill>
                  <a:srgbClr val="000000"/>
                </a:solidFill>
              </a:rPr>
              <a:t>à trouver des mots </a:t>
            </a:r>
            <a:r>
              <a:rPr lang="fr-FR" sz="2000" dirty="0" smtClean="0"/>
              <a:t>qui s’entrecroisent dans une grille d’après des </a:t>
            </a:r>
            <a:r>
              <a:rPr lang="fr-FR" sz="2000" dirty="0" smtClean="0">
                <a:solidFill>
                  <a:srgbClr val="0000FF"/>
                </a:solidFill>
              </a:rPr>
              <a:t>définitions</a:t>
            </a:r>
            <a:r>
              <a:rPr lang="fr-FR" sz="2000" dirty="0" smtClean="0"/>
              <a:t> plus ou moins énigmatiques</a:t>
            </a:r>
            <a:endParaRPr lang="fr-FR" sz="2000" dirty="0" smtClean="0">
              <a:solidFill>
                <a:srgbClr val="000000"/>
              </a:solidFill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0" y="3855840"/>
            <a:ext cx="91440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 smtClean="0">
                <a:solidFill>
                  <a:srgbClr val="0000FF"/>
                </a:solidFill>
              </a:rPr>
              <a:t>ROBERT 2011			</a:t>
            </a:r>
            <a:r>
              <a:rPr lang="fr-FR" sz="2000" b="1" i="1" dirty="0" smtClean="0">
                <a:solidFill>
                  <a:srgbClr val="000000"/>
                </a:solidFill>
              </a:rPr>
              <a:t>Mots </a:t>
            </a:r>
            <a:r>
              <a:rPr lang="fr-FR" b="1" i="1" dirty="0" smtClean="0">
                <a:solidFill>
                  <a:srgbClr val="000000"/>
                </a:solidFill>
                <a:sym typeface="Wingdings"/>
              </a:rPr>
              <a:t></a:t>
            </a:r>
            <a:r>
              <a:rPr lang="fr-FR" sz="2000" b="1" i="1" dirty="0" smtClean="0">
                <a:solidFill>
                  <a:srgbClr val="000000"/>
                </a:solidFill>
                <a:sym typeface="Wingdings"/>
              </a:rPr>
              <a:t> Mots croisés (1921) </a:t>
            </a:r>
            <a:r>
              <a:rPr lang="fr-FR" sz="2000" b="1" i="1" dirty="0" smtClean="0">
                <a:sym typeface="Wingdings"/>
              </a:rPr>
              <a:t/>
            </a:r>
            <a:br>
              <a:rPr lang="fr-FR" sz="2000" b="1" i="1" dirty="0" smtClean="0">
                <a:sym typeface="Wingdings"/>
              </a:rPr>
            </a:br>
            <a:r>
              <a:rPr lang="fr-FR" sz="2000" dirty="0" smtClean="0"/>
              <a:t>Mots qui se recoupent sur une grille </a:t>
            </a:r>
            <a:r>
              <a:rPr lang="fr-FR" sz="2000" dirty="0" smtClean="0">
                <a:solidFill>
                  <a:srgbClr val="000000"/>
                </a:solidFill>
              </a:rPr>
              <a:t>carrée et quadrillée </a:t>
            </a:r>
            <a:r>
              <a:rPr lang="fr-FR" sz="2000" dirty="0" smtClean="0"/>
              <a:t>de telle façon que chacune des lettres d’un mot disposé horizontalement entre dans la composition d’un mot disposé verticalement; </a:t>
            </a:r>
            <a:r>
              <a:rPr lang="fr-FR" sz="2000" dirty="0" smtClean="0">
                <a:solidFill>
                  <a:srgbClr val="FF0000"/>
                </a:solidFill>
              </a:rPr>
              <a:t>Divertissement </a:t>
            </a:r>
            <a:r>
              <a:rPr lang="fr-FR" sz="2000" dirty="0" smtClean="0"/>
              <a:t>consistant à </a:t>
            </a:r>
            <a:r>
              <a:rPr lang="fr-FR" sz="2000" dirty="0" smtClean="0">
                <a:solidFill>
                  <a:srgbClr val="000000"/>
                </a:solidFill>
              </a:rPr>
              <a:t>trouver ces mots </a:t>
            </a:r>
            <a:r>
              <a:rPr lang="fr-FR" sz="2000" dirty="0" smtClean="0"/>
              <a:t>à partir de courtes </a:t>
            </a:r>
            <a:r>
              <a:rPr lang="fr-FR" sz="2000" dirty="0" smtClean="0">
                <a:solidFill>
                  <a:srgbClr val="0000FF"/>
                </a:solidFill>
              </a:rPr>
              <a:t>définitions</a:t>
            </a:r>
            <a:r>
              <a:rPr lang="fr-FR" sz="2000" dirty="0" smtClean="0"/>
              <a:t>, de </a:t>
            </a:r>
            <a:r>
              <a:rPr lang="fr-FR" sz="2000" u="sng" dirty="0" smtClean="0"/>
              <a:t>jeux de mots</a:t>
            </a:r>
            <a:r>
              <a:rPr lang="fr-FR" sz="2000" dirty="0" smtClean="0"/>
              <a:t>. </a:t>
            </a:r>
            <a:r>
              <a:rPr lang="fr-FR" sz="1600" i="1" dirty="0" smtClean="0">
                <a:solidFill>
                  <a:schemeClr val="tx1">
                    <a:lumMod val="75000"/>
                  </a:schemeClr>
                </a:solidFill>
              </a:rPr>
              <a:t>A noter l’erreur sur la grille « carrée » </a:t>
            </a:r>
          </a:p>
        </p:txBody>
      </p:sp>
      <p:sp>
        <p:nvSpPr>
          <p:cNvPr id="12" name="ZoneTexte 11"/>
          <p:cNvSpPr txBox="1"/>
          <p:nvPr/>
        </p:nvSpPr>
        <p:spPr>
          <a:xfrm>
            <a:off x="830348" y="6350188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r-FR" dirty="0"/>
          </a:p>
        </p:txBody>
      </p:sp>
      <p:sp>
        <p:nvSpPr>
          <p:cNvPr id="13" name="ZoneTexte 12"/>
          <p:cNvSpPr txBox="1"/>
          <p:nvPr/>
        </p:nvSpPr>
        <p:spPr>
          <a:xfrm>
            <a:off x="51227" y="6350188"/>
            <a:ext cx="12292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p:sp>
        <p:nvSpPr>
          <p:cNvPr id="14" name="Espace réservé du numéro de diapositive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EF509-02B6-6B49-9F81-FE81E2F7F5CF}" type="slidenum">
              <a:rPr kumimoji="0" lang="en-US" smtClean="0"/>
              <a:t>4</a:t>
            </a:fld>
            <a:endParaRPr kumimoji="0" lang="en-US" dirty="0">
              <a:solidFill>
                <a:schemeClr val="tx2"/>
              </a:solidFill>
            </a:endParaRPr>
          </a:p>
        </p:txBody>
      </p:sp>
      <p:sp>
        <p:nvSpPr>
          <p:cNvPr id="10" name="Espace réservé du numéro de diapositive 13"/>
          <p:cNvSpPr txBox="1">
            <a:spLocks/>
          </p:cNvSpPr>
          <p:nvPr/>
        </p:nvSpPr>
        <p:spPr>
          <a:xfrm>
            <a:off x="1776300" y="6152792"/>
            <a:ext cx="463979" cy="494392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73EF509-02B6-6B49-9F81-FE81E2F7F5CF}" type="slidenum">
              <a:rPr lang="en-US" smtClean="0"/>
              <a:pPr/>
              <a:t>4</a:t>
            </a:fld>
            <a:endParaRPr lang="en-US" dirty="0"/>
          </a:p>
        </p:txBody>
      </p:sp>
      <p:pic>
        <p:nvPicPr>
          <p:cNvPr id="11" name="Image 10" descr="LOGO-ALCM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300" y="5969884"/>
            <a:ext cx="1750930" cy="888116"/>
          </a:xfrm>
          <a:prstGeom prst="rect">
            <a:avLst/>
          </a:prstGeom>
        </p:spPr>
      </p:pic>
      <p:sp>
        <p:nvSpPr>
          <p:cNvPr id="19" name="Sous-titre 2"/>
          <p:cNvSpPr>
            <a:spLocks noGrp="1"/>
          </p:cNvSpPr>
          <p:nvPr>
            <p:ph type="subTitle" idx="1"/>
          </p:nvPr>
        </p:nvSpPr>
        <p:spPr>
          <a:xfrm>
            <a:off x="2362200" y="6066636"/>
            <a:ext cx="6773500" cy="669483"/>
          </a:xfrm>
        </p:spPr>
        <p:txBody>
          <a:bodyPr>
            <a:normAutofit/>
          </a:bodyPr>
          <a:lstStyle/>
          <a:p>
            <a:pPr algn="ctr"/>
            <a:r>
              <a:rPr lang="fr-FR" dirty="0"/>
              <a:t>Les jeux de </a:t>
            </a:r>
            <a:r>
              <a:rPr lang="fr-FR" dirty="0" smtClean="0"/>
              <a:t>mots</a:t>
            </a:r>
            <a:r>
              <a:rPr lang="fr-FR" dirty="0"/>
              <a:t> </a:t>
            </a:r>
            <a:r>
              <a:rPr lang="fr-FR" dirty="0" smtClean="0"/>
              <a:t>croisés </a:t>
            </a:r>
            <a:r>
              <a:rPr lang="fr-FR" dirty="0"/>
              <a:t>avec leurs définitions</a:t>
            </a:r>
          </a:p>
        </p:txBody>
      </p:sp>
      <p:sp>
        <p:nvSpPr>
          <p:cNvPr id="15" name="ZoneTexte 14"/>
          <p:cNvSpPr txBox="1"/>
          <p:nvPr/>
        </p:nvSpPr>
        <p:spPr>
          <a:xfrm>
            <a:off x="-8749" y="5506775"/>
            <a:ext cx="914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dirty="0" smtClean="0">
                <a:solidFill>
                  <a:srgbClr val="FF0000"/>
                </a:solidFill>
              </a:rPr>
              <a:t>Exercice </a:t>
            </a:r>
            <a:r>
              <a:rPr lang="fr-FR" sz="2400" dirty="0" smtClean="0"/>
              <a:t>•  </a:t>
            </a:r>
            <a:r>
              <a:rPr lang="fr-FR" sz="2400" dirty="0" smtClean="0">
                <a:solidFill>
                  <a:srgbClr val="FF0000"/>
                </a:solidFill>
              </a:rPr>
              <a:t>Jeu</a:t>
            </a:r>
            <a:r>
              <a:rPr lang="fr-FR" sz="2400" dirty="0" smtClean="0"/>
              <a:t>  •  </a:t>
            </a:r>
            <a:r>
              <a:rPr lang="fr-FR" sz="2400" dirty="0" smtClean="0">
                <a:solidFill>
                  <a:srgbClr val="FF0000"/>
                </a:solidFill>
              </a:rPr>
              <a:t>Divertissement </a:t>
            </a:r>
            <a:r>
              <a:rPr lang="fr-FR" sz="2400" dirty="0" smtClean="0">
                <a:latin typeface="Arial"/>
                <a:cs typeface="Arial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0378015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1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er 2"/>
          <p:cNvGrpSpPr/>
          <p:nvPr/>
        </p:nvGrpSpPr>
        <p:grpSpPr>
          <a:xfrm>
            <a:off x="0" y="0"/>
            <a:ext cx="9144000" cy="2199537"/>
            <a:chOff x="0" y="0"/>
            <a:chExt cx="9144000" cy="2199537"/>
          </a:xfrm>
        </p:grpSpPr>
        <p:sp>
          <p:nvSpPr>
            <p:cNvPr id="6" name="ZoneTexte 5"/>
            <p:cNvSpPr txBox="1"/>
            <p:nvPr/>
          </p:nvSpPr>
          <p:spPr>
            <a:xfrm>
              <a:off x="0" y="568321"/>
              <a:ext cx="9144000" cy="1631216"/>
            </a:xfrm>
            <a:prstGeom prst="rect">
              <a:avLst/>
            </a:prstGeom>
            <a:noFill/>
            <a:ln>
              <a:solidFill>
                <a:srgbClr val="FFFFFF"/>
              </a:solidFill>
            </a:ln>
          </p:spPr>
          <p:txBody>
            <a:bodyPr wrap="square" rtlCol="0">
              <a:spAutoFit/>
            </a:bodyPr>
            <a:lstStyle/>
            <a:p>
              <a:pPr algn="just"/>
              <a:r>
                <a:rPr lang="fr-FR" sz="2000" b="1" dirty="0">
                  <a:solidFill>
                    <a:srgbClr val="000000"/>
                  </a:solidFill>
                </a:rPr>
                <a:t>Robert</a:t>
              </a:r>
              <a:r>
                <a:rPr lang="fr-FR" sz="1600" b="1" dirty="0">
                  <a:solidFill>
                    <a:srgbClr val="000000"/>
                  </a:solidFill>
                </a:rPr>
                <a:t> </a:t>
              </a:r>
              <a:r>
                <a:rPr lang="fr-FR" sz="2000" b="1" dirty="0" smtClean="0">
                  <a:solidFill>
                    <a:srgbClr val="000000"/>
                  </a:solidFill>
                </a:rPr>
                <a:t>GALISSON	</a:t>
              </a:r>
              <a:r>
                <a:rPr lang="fr-FR" sz="2000" i="1" dirty="0" smtClean="0">
                  <a:solidFill>
                    <a:srgbClr val="404040"/>
                  </a:solidFill>
                </a:rPr>
                <a:t>Des </a:t>
              </a:r>
              <a:r>
                <a:rPr lang="fr-FR" sz="2000" i="1" dirty="0">
                  <a:solidFill>
                    <a:srgbClr val="404040"/>
                  </a:solidFill>
                </a:rPr>
                <a:t>mots pour </a:t>
              </a:r>
              <a:r>
                <a:rPr lang="fr-FR" sz="2000" i="1" dirty="0" smtClean="0">
                  <a:solidFill>
                    <a:srgbClr val="404040"/>
                  </a:solidFill>
                </a:rPr>
                <a:t>communiquer :</a:t>
              </a:r>
              <a:r>
                <a:rPr lang="fr-FR" sz="2000" dirty="0">
                  <a:solidFill>
                    <a:srgbClr val="000000"/>
                  </a:solidFill>
                </a:rPr>
                <a:t> </a:t>
              </a:r>
              <a:r>
                <a:rPr lang="fr-FR" sz="2000" i="1" dirty="0" smtClean="0">
                  <a:solidFill>
                    <a:srgbClr val="404040"/>
                  </a:solidFill>
                </a:rPr>
                <a:t>Elément </a:t>
              </a:r>
              <a:r>
                <a:rPr lang="fr-FR" sz="2000" i="1" dirty="0">
                  <a:solidFill>
                    <a:srgbClr val="404040"/>
                  </a:solidFill>
                </a:rPr>
                <a:t>de </a:t>
              </a:r>
              <a:r>
                <a:rPr lang="fr-FR" sz="2000" i="1" dirty="0" err="1" smtClean="0">
                  <a:solidFill>
                    <a:srgbClr val="404040"/>
                  </a:solidFill>
                </a:rPr>
                <a:t>lexicométhodologie</a:t>
              </a:r>
              <a:endParaRPr lang="fr-FR" sz="2000" i="1" dirty="0">
                <a:solidFill>
                  <a:srgbClr val="404040"/>
                </a:solidFill>
              </a:endParaRPr>
            </a:p>
            <a:p>
              <a:pPr algn="just"/>
              <a:r>
                <a:rPr lang="fr-FR" sz="2000" dirty="0"/>
                <a:t>C</a:t>
              </a:r>
              <a:r>
                <a:rPr lang="fr-FR" sz="2000" dirty="0" smtClean="0"/>
                <a:t>ontrairement </a:t>
              </a:r>
              <a:r>
                <a:rPr lang="fr-FR" sz="2000" dirty="0"/>
                <a:t>au </a:t>
              </a:r>
              <a:r>
                <a:rPr lang="fr-FR" sz="2000" dirty="0" smtClean="0">
                  <a:solidFill>
                    <a:srgbClr val="0000FF"/>
                  </a:solidFill>
                </a:rPr>
                <a:t>lexicographe </a:t>
              </a:r>
              <a:r>
                <a:rPr lang="fr-FR" sz="2000" dirty="0">
                  <a:solidFill>
                    <a:srgbClr val="0000FF"/>
                  </a:solidFill>
                </a:rPr>
                <a:t>qui essaie de simplifier </a:t>
              </a:r>
              <a:r>
                <a:rPr lang="fr-FR" sz="2000" dirty="0" smtClean="0">
                  <a:solidFill>
                    <a:srgbClr val="0000FF"/>
                  </a:solidFill>
                </a:rPr>
                <a:t>la tâche </a:t>
              </a:r>
              <a:r>
                <a:rPr lang="fr-FR" sz="2000" dirty="0" smtClean="0"/>
                <a:t>du </a:t>
              </a:r>
              <a:r>
                <a:rPr lang="fr-FR" sz="2000" dirty="0"/>
                <a:t>consultant (recherche de transparence), </a:t>
              </a:r>
              <a:r>
                <a:rPr lang="fr-FR" sz="2000" dirty="0">
                  <a:solidFill>
                    <a:srgbClr val="0000FF"/>
                  </a:solidFill>
                </a:rPr>
                <a:t>l'auteur de mots croisés s'évertue à compliquer </a:t>
              </a:r>
              <a:r>
                <a:rPr lang="fr-FR" sz="2000" dirty="0"/>
                <a:t>celle du lecteur,  </a:t>
              </a:r>
              <a:r>
                <a:rPr lang="fr-FR" sz="2000" dirty="0" smtClean="0"/>
                <a:t>       en </a:t>
              </a:r>
              <a:r>
                <a:rPr lang="fr-FR" sz="2000" dirty="0"/>
                <a:t>sollicitant son </a:t>
              </a:r>
              <a:r>
                <a:rPr lang="fr-FR" sz="2000" dirty="0">
                  <a:solidFill>
                    <a:schemeClr val="bg1"/>
                  </a:solidFill>
                </a:rPr>
                <a:t>astuce</a:t>
              </a:r>
              <a:r>
                <a:rPr lang="fr-FR" sz="2000" dirty="0"/>
                <a:t> autant que son </a:t>
              </a:r>
              <a:r>
                <a:rPr lang="fr-FR" sz="2000" dirty="0">
                  <a:solidFill>
                    <a:srgbClr val="000000"/>
                  </a:solidFill>
                </a:rPr>
                <a:t>bon sens </a:t>
              </a:r>
              <a:r>
                <a:rPr lang="fr-FR" sz="2000" dirty="0"/>
                <a:t>(recherche d'une certaine </a:t>
              </a:r>
              <a:r>
                <a:rPr lang="fr-FR" sz="2000" dirty="0">
                  <a:solidFill>
                    <a:srgbClr val="000000"/>
                  </a:solidFill>
                </a:rPr>
                <a:t>opacité</a:t>
              </a:r>
              <a:r>
                <a:rPr lang="fr-FR" sz="2000" dirty="0" smtClean="0"/>
                <a:t>).        Il emprunte </a:t>
              </a:r>
              <a:r>
                <a:rPr lang="fr-FR" sz="2000" dirty="0"/>
                <a:t>des chemins buissonniers ou même </a:t>
              </a:r>
              <a:r>
                <a:rPr lang="fr-FR" sz="2000" dirty="0" smtClean="0">
                  <a:solidFill>
                    <a:srgbClr val="000000"/>
                  </a:solidFill>
                </a:rPr>
                <a:t>brouille </a:t>
              </a:r>
              <a:r>
                <a:rPr lang="fr-FR" sz="2000" dirty="0">
                  <a:solidFill>
                    <a:srgbClr val="000000"/>
                  </a:solidFill>
                </a:rPr>
                <a:t>les pistes </a:t>
              </a:r>
              <a:r>
                <a:rPr lang="fr-FR" sz="2000" dirty="0" smtClean="0"/>
                <a:t>avec ses définitions.</a:t>
              </a:r>
            </a:p>
          </p:txBody>
        </p:sp>
        <p:sp>
          <p:nvSpPr>
            <p:cNvPr id="2" name="ZoneTexte 1"/>
            <p:cNvSpPr txBox="1"/>
            <p:nvPr/>
          </p:nvSpPr>
          <p:spPr>
            <a:xfrm>
              <a:off x="1857483" y="0"/>
              <a:ext cx="5429045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2400" b="1" i="1" dirty="0" smtClean="0">
                  <a:solidFill>
                    <a:srgbClr val="000000"/>
                  </a:solidFill>
                </a:rPr>
                <a:t>Définitions des Définitions pour des Linguistes</a:t>
              </a:r>
              <a:endParaRPr lang="fr-FR" sz="2400" dirty="0">
                <a:solidFill>
                  <a:srgbClr val="000000"/>
                </a:solidFill>
              </a:endParaRPr>
            </a:p>
          </p:txBody>
        </p:sp>
      </p:grpSp>
      <p:sp>
        <p:nvSpPr>
          <p:cNvPr id="8" name="ZoneTexte 7"/>
          <p:cNvSpPr txBox="1"/>
          <p:nvPr/>
        </p:nvSpPr>
        <p:spPr>
          <a:xfrm>
            <a:off x="0" y="2524960"/>
            <a:ext cx="9144000" cy="1631216"/>
          </a:xfrm>
          <a:prstGeom prst="rect">
            <a:avLst/>
          </a:prstGeom>
          <a:noFill/>
          <a:ln>
            <a:solidFill>
              <a:srgbClr val="FFFFFF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fr-FR" sz="2000" b="1" dirty="0" smtClean="0">
                <a:solidFill>
                  <a:srgbClr val="000000"/>
                </a:solidFill>
              </a:rPr>
              <a:t>A.J. Greimas</a:t>
            </a:r>
            <a:r>
              <a:rPr lang="fr-FR" sz="2000" dirty="0">
                <a:solidFill>
                  <a:srgbClr val="000000"/>
                </a:solidFill>
              </a:rPr>
              <a:t>	</a:t>
            </a:r>
            <a:r>
              <a:rPr lang="fr-FR" sz="2000" dirty="0" smtClean="0">
                <a:solidFill>
                  <a:srgbClr val="000000"/>
                </a:solidFill>
              </a:rPr>
              <a:t>	</a:t>
            </a:r>
            <a:r>
              <a:rPr lang="fr-FR" sz="2000" i="1" dirty="0" smtClean="0">
                <a:solidFill>
                  <a:srgbClr val="404040"/>
                </a:solidFill>
              </a:rPr>
              <a:t>Du </a:t>
            </a:r>
            <a:r>
              <a:rPr lang="fr-FR" sz="2000" i="1" dirty="0">
                <a:solidFill>
                  <a:srgbClr val="404040"/>
                </a:solidFill>
              </a:rPr>
              <a:t>sens  </a:t>
            </a:r>
            <a:r>
              <a:rPr lang="fr-FR" sz="2000" i="1" dirty="0" smtClean="0">
                <a:solidFill>
                  <a:srgbClr val="404040"/>
                </a:solidFill>
              </a:rPr>
              <a:t>: L'écriture </a:t>
            </a:r>
            <a:r>
              <a:rPr lang="fr-FR" sz="2000" i="1" dirty="0">
                <a:solidFill>
                  <a:srgbClr val="404040"/>
                </a:solidFill>
              </a:rPr>
              <a:t>cruciverbiste </a:t>
            </a:r>
            <a:endParaRPr lang="fr-FR" sz="2000" i="1" dirty="0" smtClean="0">
              <a:solidFill>
                <a:srgbClr val="404040"/>
              </a:solidFill>
            </a:endParaRPr>
          </a:p>
          <a:p>
            <a:pPr algn="just"/>
            <a:r>
              <a:rPr lang="fr-FR" sz="2000" dirty="0"/>
              <a:t>On dira </a:t>
            </a:r>
            <a:r>
              <a:rPr lang="fr-FR" sz="2000" dirty="0" smtClean="0"/>
              <a:t>que </a:t>
            </a:r>
            <a:r>
              <a:rPr lang="fr-FR" sz="2000" dirty="0"/>
              <a:t>l'équivalence entre </a:t>
            </a:r>
            <a:r>
              <a:rPr lang="fr-FR" sz="2000" dirty="0" smtClean="0"/>
              <a:t>Dénomination et Définition est </a:t>
            </a:r>
            <a:r>
              <a:rPr lang="fr-FR" sz="2000" dirty="0"/>
              <a:t>une </a:t>
            </a:r>
            <a:r>
              <a:rPr lang="fr-FR" sz="2000" dirty="0">
                <a:solidFill>
                  <a:srgbClr val="000000"/>
                </a:solidFill>
              </a:rPr>
              <a:t>règle de jeu implicite </a:t>
            </a:r>
            <a:r>
              <a:rPr lang="fr-FR" sz="2000" dirty="0" smtClean="0"/>
              <a:t>: </a:t>
            </a:r>
            <a:r>
              <a:rPr lang="fr-FR" sz="2000" dirty="0" smtClean="0">
                <a:solidFill>
                  <a:srgbClr val="0000FF"/>
                </a:solidFill>
              </a:rPr>
              <a:t>l'auteur crée la distance </a:t>
            </a:r>
            <a:r>
              <a:rPr lang="fr-FR" sz="2000" dirty="0"/>
              <a:t>en rendant implicite </a:t>
            </a:r>
            <a:r>
              <a:rPr lang="fr-FR" sz="2000" dirty="0" smtClean="0"/>
              <a:t>l'équivalence mais complique </a:t>
            </a:r>
            <a:r>
              <a:rPr lang="fr-FR" sz="2000" dirty="0"/>
              <a:t>le jeu en la </a:t>
            </a:r>
            <a:r>
              <a:rPr lang="fr-FR" sz="2000" dirty="0" smtClean="0"/>
              <a:t>voilant. </a:t>
            </a:r>
            <a:r>
              <a:rPr lang="fr-FR" sz="2000" dirty="0">
                <a:solidFill>
                  <a:srgbClr val="0000FF"/>
                </a:solidFill>
              </a:rPr>
              <a:t>L</a:t>
            </a:r>
            <a:r>
              <a:rPr lang="fr-FR" sz="2000" dirty="0" smtClean="0">
                <a:solidFill>
                  <a:srgbClr val="0000FF"/>
                </a:solidFill>
              </a:rPr>
              <a:t>e lecteur doit supprimer </a:t>
            </a:r>
            <a:r>
              <a:rPr lang="fr-FR" sz="2000" dirty="0">
                <a:solidFill>
                  <a:srgbClr val="0000FF"/>
                </a:solidFill>
              </a:rPr>
              <a:t>la distance </a:t>
            </a:r>
            <a:r>
              <a:rPr lang="fr-FR" sz="2000" dirty="0"/>
              <a:t>en explicitant les </a:t>
            </a:r>
            <a:r>
              <a:rPr lang="fr-FR" sz="2000" dirty="0">
                <a:solidFill>
                  <a:srgbClr val="000000"/>
                </a:solidFill>
              </a:rPr>
              <a:t>itinéraires</a:t>
            </a:r>
            <a:r>
              <a:rPr lang="fr-FR" sz="2000" dirty="0"/>
              <a:t> de la </a:t>
            </a:r>
            <a:r>
              <a:rPr lang="fr-FR" sz="2000" dirty="0">
                <a:solidFill>
                  <a:srgbClr val="000000"/>
                </a:solidFill>
              </a:rPr>
              <a:t>complication</a:t>
            </a:r>
            <a:r>
              <a:rPr lang="fr-FR" sz="2000" dirty="0" smtClean="0">
                <a:solidFill>
                  <a:srgbClr val="000000"/>
                </a:solidFill>
              </a:rPr>
              <a:t>.</a:t>
            </a:r>
          </a:p>
        </p:txBody>
      </p:sp>
      <p:sp>
        <p:nvSpPr>
          <p:cNvPr id="12" name="ZoneTexte 11"/>
          <p:cNvSpPr txBox="1"/>
          <p:nvPr/>
        </p:nvSpPr>
        <p:spPr>
          <a:xfrm>
            <a:off x="830348" y="6350188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r-FR" dirty="0"/>
          </a:p>
        </p:txBody>
      </p:sp>
      <p:sp>
        <p:nvSpPr>
          <p:cNvPr id="13" name="ZoneTexte 12"/>
          <p:cNvSpPr txBox="1"/>
          <p:nvPr/>
        </p:nvSpPr>
        <p:spPr>
          <a:xfrm>
            <a:off x="51227" y="6350188"/>
            <a:ext cx="12292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p:sp>
        <p:nvSpPr>
          <p:cNvPr id="14" name="Espace réservé du numéro de diapositive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EF509-02B6-6B49-9F81-FE81E2F7F5CF}" type="slidenum">
              <a:rPr kumimoji="0" lang="en-US" smtClean="0"/>
              <a:t>5</a:t>
            </a:fld>
            <a:endParaRPr kumimoji="0" lang="en-US" dirty="0">
              <a:solidFill>
                <a:schemeClr val="tx2"/>
              </a:solidFill>
            </a:endParaRPr>
          </a:p>
        </p:txBody>
      </p:sp>
      <p:sp>
        <p:nvSpPr>
          <p:cNvPr id="10" name="Espace réservé du numéro de diapositive 13"/>
          <p:cNvSpPr txBox="1">
            <a:spLocks/>
          </p:cNvSpPr>
          <p:nvPr/>
        </p:nvSpPr>
        <p:spPr>
          <a:xfrm>
            <a:off x="1776300" y="6152792"/>
            <a:ext cx="463979" cy="494392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73EF509-02B6-6B49-9F81-FE81E2F7F5CF}" type="slidenum">
              <a:rPr lang="en-US" smtClean="0"/>
              <a:pPr/>
              <a:t>5</a:t>
            </a:fld>
            <a:endParaRPr lang="en-US" dirty="0"/>
          </a:p>
        </p:txBody>
      </p:sp>
      <p:pic>
        <p:nvPicPr>
          <p:cNvPr id="11" name="Image 10" descr="LOGO-ALCM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300" y="5969884"/>
            <a:ext cx="1750930" cy="888116"/>
          </a:xfrm>
          <a:prstGeom prst="rect">
            <a:avLst/>
          </a:prstGeom>
        </p:spPr>
      </p:pic>
      <p:sp>
        <p:nvSpPr>
          <p:cNvPr id="15" name="Sous-titre 2"/>
          <p:cNvSpPr>
            <a:spLocks noGrp="1"/>
          </p:cNvSpPr>
          <p:nvPr>
            <p:ph type="subTitle" idx="1"/>
          </p:nvPr>
        </p:nvSpPr>
        <p:spPr>
          <a:xfrm>
            <a:off x="2362200" y="6066636"/>
            <a:ext cx="6773500" cy="669483"/>
          </a:xfrm>
        </p:spPr>
        <p:txBody>
          <a:bodyPr>
            <a:normAutofit/>
          </a:bodyPr>
          <a:lstStyle/>
          <a:p>
            <a:pPr algn="ctr"/>
            <a:r>
              <a:rPr lang="fr-FR" dirty="0"/>
              <a:t>Les jeux de </a:t>
            </a:r>
            <a:r>
              <a:rPr lang="fr-FR" dirty="0" smtClean="0"/>
              <a:t>mots</a:t>
            </a:r>
            <a:r>
              <a:rPr lang="fr-FR" dirty="0"/>
              <a:t> </a:t>
            </a:r>
            <a:r>
              <a:rPr lang="fr-FR" dirty="0" smtClean="0"/>
              <a:t>croisés </a:t>
            </a:r>
            <a:r>
              <a:rPr lang="fr-FR" dirty="0"/>
              <a:t>avec leurs définitions</a:t>
            </a:r>
          </a:p>
        </p:txBody>
      </p:sp>
      <p:sp>
        <p:nvSpPr>
          <p:cNvPr id="17" name="ZoneTexte 16"/>
          <p:cNvSpPr txBox="1"/>
          <p:nvPr/>
        </p:nvSpPr>
        <p:spPr>
          <a:xfrm>
            <a:off x="-17886" y="5479367"/>
            <a:ext cx="914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dirty="0" smtClean="0">
                <a:solidFill>
                  <a:srgbClr val="FF0000"/>
                </a:solidFill>
              </a:rPr>
              <a:t>Astuce  </a:t>
            </a:r>
            <a:r>
              <a:rPr lang="fr-FR" sz="2400" dirty="0" smtClean="0"/>
              <a:t>•  </a:t>
            </a:r>
            <a:r>
              <a:rPr lang="fr-FR" sz="2400" dirty="0" smtClean="0">
                <a:solidFill>
                  <a:srgbClr val="FF0000"/>
                </a:solidFill>
              </a:rPr>
              <a:t>Bon sens </a:t>
            </a:r>
            <a:r>
              <a:rPr lang="fr-FR" sz="2400" dirty="0" smtClean="0"/>
              <a:t> ////  </a:t>
            </a:r>
            <a:r>
              <a:rPr lang="fr-FR" sz="2400" dirty="0" smtClean="0">
                <a:solidFill>
                  <a:srgbClr val="000000"/>
                </a:solidFill>
              </a:rPr>
              <a:t>Opacité</a:t>
            </a:r>
            <a:r>
              <a:rPr lang="fr-FR" sz="2400" dirty="0" smtClean="0"/>
              <a:t> </a:t>
            </a:r>
            <a:r>
              <a:rPr lang="fr-FR" sz="2400" dirty="0" smtClean="0">
                <a:latin typeface="Arial"/>
                <a:cs typeface="Arial"/>
              </a:rPr>
              <a:t>• </a:t>
            </a:r>
            <a:r>
              <a:rPr lang="fr-FR" sz="2400" dirty="0" smtClean="0">
                <a:solidFill>
                  <a:srgbClr val="000000"/>
                </a:solidFill>
              </a:rPr>
              <a:t>Complication</a:t>
            </a:r>
            <a:endParaRPr lang="fr-FR" sz="2400" dirty="0" smtClean="0">
              <a:latin typeface="Arial"/>
              <a:cs typeface="Arial"/>
            </a:endParaRPr>
          </a:p>
        </p:txBody>
      </p:sp>
      <p:sp>
        <p:nvSpPr>
          <p:cNvPr id="18" name="ZoneTexte 17"/>
          <p:cNvSpPr txBox="1"/>
          <p:nvPr/>
        </p:nvSpPr>
        <p:spPr>
          <a:xfrm>
            <a:off x="0" y="4379962"/>
            <a:ext cx="9144000" cy="1015663"/>
          </a:xfrm>
          <a:prstGeom prst="rect">
            <a:avLst/>
          </a:prstGeom>
          <a:noFill/>
          <a:ln>
            <a:solidFill>
              <a:srgbClr val="FFFFFF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fr-FR" sz="2000" b="1" dirty="0" smtClean="0">
                <a:solidFill>
                  <a:srgbClr val="000000"/>
                </a:solidFill>
              </a:rPr>
              <a:t>Michèle </a:t>
            </a:r>
            <a:r>
              <a:rPr lang="fr-FR" sz="2000" b="1" dirty="0" err="1" smtClean="0">
                <a:solidFill>
                  <a:srgbClr val="000000"/>
                </a:solidFill>
              </a:rPr>
              <a:t>Fourment</a:t>
            </a:r>
            <a:r>
              <a:rPr lang="fr-FR" sz="2000" b="1" dirty="0" smtClean="0">
                <a:solidFill>
                  <a:srgbClr val="000000"/>
                </a:solidFill>
              </a:rPr>
              <a:t> Berni </a:t>
            </a:r>
            <a:r>
              <a:rPr lang="fr-FR" sz="2000" b="1" dirty="0" err="1" smtClean="0">
                <a:solidFill>
                  <a:srgbClr val="000000"/>
                </a:solidFill>
              </a:rPr>
              <a:t>Canani</a:t>
            </a:r>
            <a:r>
              <a:rPr lang="fr-FR" sz="2000" dirty="0">
                <a:solidFill>
                  <a:srgbClr val="000000"/>
                </a:solidFill>
              </a:rPr>
              <a:t>	</a:t>
            </a:r>
            <a:r>
              <a:rPr lang="fr-FR" sz="2000" i="1" dirty="0" smtClean="0">
                <a:solidFill>
                  <a:srgbClr val="404040"/>
                </a:solidFill>
              </a:rPr>
              <a:t>Comment décrypter les définitions de mots-croisés</a:t>
            </a:r>
            <a:endParaRPr lang="fr-FR" sz="2000" i="1" dirty="0">
              <a:solidFill>
                <a:srgbClr val="404040"/>
              </a:solidFill>
            </a:endParaRPr>
          </a:p>
          <a:p>
            <a:pPr algn="just"/>
            <a:r>
              <a:rPr lang="fr-FR" sz="2000" dirty="0" smtClean="0"/>
              <a:t>Le </a:t>
            </a:r>
            <a:r>
              <a:rPr lang="fr-FR" sz="2000" dirty="0">
                <a:solidFill>
                  <a:srgbClr val="0000FF"/>
                </a:solidFill>
              </a:rPr>
              <a:t>verbicruciste</a:t>
            </a:r>
            <a:r>
              <a:rPr lang="fr-FR" sz="2000" dirty="0"/>
              <a:t> s’amuse à </a:t>
            </a:r>
            <a:r>
              <a:rPr lang="fr-FR" sz="2000" dirty="0">
                <a:solidFill>
                  <a:schemeClr val="bg1"/>
                </a:solidFill>
              </a:rPr>
              <a:t>fourvoyer</a:t>
            </a:r>
            <a:r>
              <a:rPr lang="fr-FR" sz="2000" dirty="0"/>
              <a:t> le joueur en proposant des </a:t>
            </a:r>
            <a:r>
              <a:rPr lang="fr-FR" sz="2000" dirty="0">
                <a:solidFill>
                  <a:srgbClr val="000000"/>
                </a:solidFill>
              </a:rPr>
              <a:t>énoncés</a:t>
            </a:r>
            <a:r>
              <a:rPr lang="fr-FR" sz="2000" dirty="0"/>
              <a:t> qui font appel au champ notionnel et sémantique lié </a:t>
            </a:r>
            <a:r>
              <a:rPr lang="fr-FR" sz="2000" dirty="0">
                <a:solidFill>
                  <a:schemeClr val="bg1"/>
                </a:solidFill>
              </a:rPr>
              <a:t>à</a:t>
            </a:r>
            <a:r>
              <a:rPr lang="fr-FR" sz="2000" dirty="0"/>
              <a:t> </a:t>
            </a:r>
            <a:r>
              <a:rPr lang="fr-FR" sz="2000" dirty="0">
                <a:solidFill>
                  <a:srgbClr val="000000"/>
                </a:solidFill>
              </a:rPr>
              <a:t>l’acception qu’il faut justement </a:t>
            </a:r>
            <a:r>
              <a:rPr lang="fr-FR" sz="2000" dirty="0" smtClean="0">
                <a:solidFill>
                  <a:srgbClr val="000000"/>
                </a:solidFill>
              </a:rPr>
              <a:t>écarter.</a:t>
            </a:r>
            <a:r>
              <a:rPr lang="fr-FR" sz="2000" dirty="0" smtClean="0"/>
              <a:t> </a:t>
            </a:r>
            <a:endParaRPr lang="fr-FR" sz="2000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8404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7" grpId="0"/>
      <p:bldP spid="1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ZoneTexte 11"/>
          <p:cNvSpPr txBox="1"/>
          <p:nvPr/>
        </p:nvSpPr>
        <p:spPr>
          <a:xfrm>
            <a:off x="830348" y="6350188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r-FR" dirty="0"/>
          </a:p>
        </p:txBody>
      </p:sp>
      <p:sp>
        <p:nvSpPr>
          <p:cNvPr id="13" name="ZoneTexte 12"/>
          <p:cNvSpPr txBox="1"/>
          <p:nvPr/>
        </p:nvSpPr>
        <p:spPr>
          <a:xfrm>
            <a:off x="51227" y="6350188"/>
            <a:ext cx="12292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p:sp>
        <p:nvSpPr>
          <p:cNvPr id="14" name="Espace réservé du numéro de diapositive 13"/>
          <p:cNvSpPr>
            <a:spLocks noGrp="1"/>
          </p:cNvSpPr>
          <p:nvPr>
            <p:ph type="sldNum" sz="quarter" idx="12"/>
          </p:nvPr>
        </p:nvSpPr>
        <p:spPr>
          <a:xfrm>
            <a:off x="1776300" y="6152792"/>
            <a:ext cx="463979" cy="494392"/>
          </a:xfrm>
        </p:spPr>
        <p:txBody>
          <a:bodyPr/>
          <a:lstStyle/>
          <a:p>
            <a:fld id="{D73EF509-02B6-6B49-9F81-FE81E2F7F5CF}" type="slidenum">
              <a:rPr kumimoji="0" lang="en-US" smtClean="0"/>
              <a:t>6</a:t>
            </a:fld>
            <a:endParaRPr kumimoji="0" lang="en-US" dirty="0">
              <a:solidFill>
                <a:schemeClr val="tx2"/>
              </a:solidFill>
            </a:endParaRPr>
          </a:p>
        </p:txBody>
      </p:sp>
      <p:pic>
        <p:nvPicPr>
          <p:cNvPr id="9" name="Image 8" descr="LOGO-ALCM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300" y="5969884"/>
            <a:ext cx="1750930" cy="888116"/>
          </a:xfrm>
          <a:prstGeom prst="rect">
            <a:avLst/>
          </a:prstGeom>
        </p:spPr>
      </p:pic>
      <p:sp>
        <p:nvSpPr>
          <p:cNvPr id="15" name="Sous-titre 2"/>
          <p:cNvSpPr>
            <a:spLocks noGrp="1"/>
          </p:cNvSpPr>
          <p:nvPr>
            <p:ph type="subTitle" idx="1"/>
          </p:nvPr>
        </p:nvSpPr>
        <p:spPr>
          <a:xfrm>
            <a:off x="2362200" y="6066636"/>
            <a:ext cx="6773500" cy="669483"/>
          </a:xfrm>
        </p:spPr>
        <p:txBody>
          <a:bodyPr>
            <a:normAutofit/>
          </a:bodyPr>
          <a:lstStyle/>
          <a:p>
            <a:pPr algn="ctr"/>
            <a:r>
              <a:rPr lang="fr-FR" dirty="0"/>
              <a:t>Les jeux de </a:t>
            </a:r>
            <a:r>
              <a:rPr lang="fr-FR" dirty="0" smtClean="0"/>
              <a:t>mots</a:t>
            </a:r>
            <a:r>
              <a:rPr lang="fr-FR" dirty="0"/>
              <a:t> </a:t>
            </a:r>
            <a:r>
              <a:rPr lang="fr-FR" dirty="0" smtClean="0"/>
              <a:t>croisés </a:t>
            </a:r>
            <a:r>
              <a:rPr lang="fr-FR" dirty="0"/>
              <a:t>avec leurs définitions</a:t>
            </a:r>
          </a:p>
        </p:txBody>
      </p:sp>
      <p:grpSp>
        <p:nvGrpSpPr>
          <p:cNvPr id="6" name="Grouper 5"/>
          <p:cNvGrpSpPr/>
          <p:nvPr/>
        </p:nvGrpSpPr>
        <p:grpSpPr>
          <a:xfrm>
            <a:off x="0" y="0"/>
            <a:ext cx="9135700" cy="1459580"/>
            <a:chOff x="0" y="0"/>
            <a:chExt cx="9135700" cy="1459580"/>
          </a:xfrm>
        </p:grpSpPr>
        <p:sp>
          <p:nvSpPr>
            <p:cNvPr id="3" name="ZoneTexte 2"/>
            <p:cNvSpPr txBox="1"/>
            <p:nvPr/>
          </p:nvSpPr>
          <p:spPr>
            <a:xfrm>
              <a:off x="0" y="751694"/>
              <a:ext cx="9135700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fr-FR" sz="2000" i="1" dirty="0" smtClean="0"/>
                <a:t>Le </a:t>
              </a:r>
              <a:r>
                <a:rPr lang="fr-FR" sz="2000" i="1" u="sng" dirty="0" smtClean="0">
                  <a:solidFill>
                    <a:srgbClr val="000000"/>
                  </a:solidFill>
                </a:rPr>
                <a:t>nombre </a:t>
              </a:r>
              <a:r>
                <a:rPr lang="fr-FR" sz="2000" i="1" u="sng" dirty="0">
                  <a:solidFill>
                    <a:srgbClr val="000000"/>
                  </a:solidFill>
                </a:rPr>
                <a:t>de </a:t>
              </a:r>
              <a:r>
                <a:rPr lang="fr-FR" sz="2000" i="1" u="sng" dirty="0" smtClean="0">
                  <a:solidFill>
                    <a:srgbClr val="000000"/>
                  </a:solidFill>
                </a:rPr>
                <a:t>lettres</a:t>
              </a:r>
              <a:r>
                <a:rPr lang="fr-FR" sz="2000" i="1" dirty="0" smtClean="0"/>
                <a:t> </a:t>
              </a:r>
              <a:r>
                <a:rPr lang="fr-FR" sz="2000" i="1" dirty="0"/>
                <a:t>de la </a:t>
              </a:r>
              <a:r>
                <a:rPr lang="fr-FR" sz="2000" i="1" dirty="0" smtClean="0"/>
                <a:t>réponse </a:t>
              </a:r>
              <a:r>
                <a:rPr lang="fr-FR" sz="2000" i="1" dirty="0"/>
                <a:t>cherchée </a:t>
              </a:r>
              <a:r>
                <a:rPr lang="fr-FR" sz="2000" i="1" u="sng" dirty="0" smtClean="0">
                  <a:solidFill>
                    <a:srgbClr val="000000"/>
                  </a:solidFill>
                </a:rPr>
                <a:t>ET</a:t>
              </a:r>
              <a:r>
                <a:rPr lang="fr-FR" sz="2000" i="1" dirty="0" smtClean="0">
                  <a:solidFill>
                    <a:srgbClr val="000000"/>
                  </a:solidFill>
                </a:rPr>
                <a:t> </a:t>
              </a:r>
              <a:r>
                <a:rPr lang="fr-FR" sz="2000" i="1" dirty="0" smtClean="0"/>
                <a:t>les </a:t>
              </a:r>
              <a:r>
                <a:rPr lang="fr-FR" sz="2000" i="1" u="sng" dirty="0">
                  <a:solidFill>
                    <a:srgbClr val="000000"/>
                  </a:solidFill>
                </a:rPr>
                <a:t>croisements</a:t>
              </a:r>
              <a:r>
                <a:rPr lang="fr-FR" sz="2000" i="1" dirty="0">
                  <a:solidFill>
                    <a:srgbClr val="000000"/>
                  </a:solidFill>
                </a:rPr>
                <a:t> </a:t>
              </a:r>
              <a:r>
                <a:rPr lang="fr-FR" sz="2000" i="1" dirty="0"/>
                <a:t>avec d’autres mots de la grille permettent d’aboutir à </a:t>
              </a:r>
              <a:r>
                <a:rPr lang="fr-FR" sz="2000" i="1" dirty="0">
                  <a:solidFill>
                    <a:schemeClr val="bg1"/>
                  </a:solidFill>
                </a:rPr>
                <a:t>la solution </a:t>
              </a:r>
              <a:r>
                <a:rPr lang="fr-FR" sz="2000" i="1" dirty="0" smtClean="0">
                  <a:solidFill>
                    <a:schemeClr val="bg1"/>
                  </a:solidFill>
                </a:rPr>
                <a:t>(quasi) unique</a:t>
              </a:r>
              <a:r>
                <a:rPr lang="fr-FR" sz="2000" i="1" dirty="0" smtClean="0"/>
                <a:t> </a:t>
              </a:r>
              <a:r>
                <a:rPr lang="fr-FR" sz="2000" i="1" dirty="0"/>
                <a:t>d’une définition cryptée</a:t>
              </a:r>
              <a:r>
                <a:rPr lang="fr-FR" sz="2000" i="1" dirty="0" smtClean="0"/>
                <a:t>.</a:t>
              </a:r>
              <a:endParaRPr lang="fr-FR" sz="2000" i="1" dirty="0"/>
            </a:p>
          </p:txBody>
        </p:sp>
        <p:sp>
          <p:nvSpPr>
            <p:cNvPr id="11" name="ZoneTexte 10"/>
            <p:cNvSpPr txBox="1"/>
            <p:nvPr/>
          </p:nvSpPr>
          <p:spPr>
            <a:xfrm>
              <a:off x="1452834" y="0"/>
              <a:ext cx="6238355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2400" b="1" i="1" dirty="0">
                  <a:solidFill>
                    <a:schemeClr val="bg1"/>
                  </a:solidFill>
                </a:rPr>
                <a:t>Les jeux de mots.…… croisés avec leurs définitions</a:t>
              </a:r>
            </a:p>
          </p:txBody>
        </p:sp>
      </p:grpSp>
      <p:sp>
        <p:nvSpPr>
          <p:cNvPr id="17" name="ZoneTexte 16"/>
          <p:cNvSpPr txBox="1"/>
          <p:nvPr/>
        </p:nvSpPr>
        <p:spPr>
          <a:xfrm>
            <a:off x="96631" y="1695620"/>
            <a:ext cx="4992759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sz="2000" dirty="0" smtClean="0">
                <a:solidFill>
                  <a:srgbClr val="000000"/>
                </a:solidFill>
              </a:rPr>
              <a:t>• A peine arrivé, il tombe</a:t>
            </a:r>
            <a:endParaRPr lang="fr-FR" sz="2000" b="1" dirty="0">
              <a:solidFill>
                <a:srgbClr val="000000"/>
              </a:solidFill>
            </a:endParaRPr>
          </a:p>
        </p:txBody>
      </p:sp>
      <p:grpSp>
        <p:nvGrpSpPr>
          <p:cNvPr id="5" name="Grouper 4"/>
          <p:cNvGrpSpPr/>
          <p:nvPr/>
        </p:nvGrpSpPr>
        <p:grpSpPr>
          <a:xfrm>
            <a:off x="96631" y="2188325"/>
            <a:ext cx="8981489" cy="715189"/>
            <a:chOff x="138746" y="2035925"/>
            <a:chExt cx="8981489" cy="715189"/>
          </a:xfrm>
        </p:grpSpPr>
        <p:sp>
          <p:nvSpPr>
            <p:cNvPr id="18" name="ZoneTexte 17"/>
            <p:cNvSpPr txBox="1"/>
            <p:nvPr/>
          </p:nvSpPr>
          <p:spPr>
            <a:xfrm>
              <a:off x="4850730" y="2043228"/>
              <a:ext cx="1434099" cy="70788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fr-FR" sz="2000" dirty="0" smtClean="0">
                  <a:solidFill>
                    <a:srgbClr val="FF0000"/>
                  </a:solidFill>
                </a:rPr>
                <a:t>Don Juan</a:t>
              </a:r>
            </a:p>
            <a:p>
              <a:r>
                <a:rPr lang="fr-FR" sz="2000" dirty="0" smtClean="0"/>
                <a:t>8 lettres</a:t>
              </a:r>
              <a:endParaRPr lang="fr-FR" sz="2000" dirty="0"/>
            </a:p>
          </p:txBody>
        </p:sp>
        <p:sp>
          <p:nvSpPr>
            <p:cNvPr id="23" name="ZoneTexte 22"/>
            <p:cNvSpPr txBox="1"/>
            <p:nvPr/>
          </p:nvSpPr>
          <p:spPr>
            <a:xfrm>
              <a:off x="1314869" y="2043228"/>
              <a:ext cx="1074088" cy="70788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fr-FR" sz="2000" dirty="0" err="1" smtClean="0">
                  <a:solidFill>
                    <a:srgbClr val="FF0000"/>
                  </a:solidFill>
                </a:rPr>
                <a:t>Oeuf</a:t>
              </a:r>
              <a:endParaRPr lang="fr-FR" sz="2000" dirty="0" smtClean="0">
                <a:solidFill>
                  <a:srgbClr val="FF0000"/>
                </a:solidFill>
              </a:endParaRPr>
            </a:p>
            <a:p>
              <a:r>
                <a:rPr lang="fr-FR" sz="2000" dirty="0" smtClean="0"/>
                <a:t>4 lettres</a:t>
              </a:r>
              <a:endParaRPr lang="fr-FR" sz="2000" dirty="0"/>
            </a:p>
          </p:txBody>
        </p:sp>
        <p:sp>
          <p:nvSpPr>
            <p:cNvPr id="24" name="ZoneTexte 23"/>
            <p:cNvSpPr txBox="1"/>
            <p:nvPr/>
          </p:nvSpPr>
          <p:spPr>
            <a:xfrm>
              <a:off x="3501382" y="2043228"/>
              <a:ext cx="1349347" cy="70788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fr-FR" sz="2000" dirty="0" smtClean="0">
                  <a:solidFill>
                    <a:srgbClr val="FF0000"/>
                  </a:solidFill>
                </a:rPr>
                <a:t>Dragueur</a:t>
              </a:r>
            </a:p>
            <a:p>
              <a:r>
                <a:rPr lang="fr-FR" sz="2000" dirty="0" smtClean="0"/>
                <a:t>8 lettres</a:t>
              </a:r>
              <a:endParaRPr lang="fr-FR" sz="2000" dirty="0"/>
            </a:p>
          </p:txBody>
        </p:sp>
        <p:sp>
          <p:nvSpPr>
            <p:cNvPr id="25" name="ZoneTexte 24"/>
            <p:cNvSpPr txBox="1"/>
            <p:nvPr/>
          </p:nvSpPr>
          <p:spPr>
            <a:xfrm>
              <a:off x="6284830" y="2043228"/>
              <a:ext cx="1369314" cy="70788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fr-FR" sz="2000" dirty="0" smtClean="0">
                  <a:solidFill>
                    <a:srgbClr val="FF0000"/>
                  </a:solidFill>
                </a:rPr>
                <a:t>Séducteur</a:t>
              </a:r>
            </a:p>
            <a:p>
              <a:r>
                <a:rPr lang="fr-FR" sz="2000" dirty="0" smtClean="0"/>
                <a:t>9 lettres</a:t>
              </a:r>
              <a:endParaRPr lang="fr-FR" sz="2000" dirty="0"/>
            </a:p>
          </p:txBody>
        </p:sp>
        <p:sp>
          <p:nvSpPr>
            <p:cNvPr id="26" name="ZoneTexte 25"/>
            <p:cNvSpPr txBox="1"/>
            <p:nvPr/>
          </p:nvSpPr>
          <p:spPr>
            <a:xfrm>
              <a:off x="138746" y="2043228"/>
              <a:ext cx="1074088" cy="70788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fr-FR" sz="2000" dirty="0" smtClean="0">
                  <a:solidFill>
                    <a:srgbClr val="FF0000"/>
                  </a:solidFill>
                </a:rPr>
                <a:t>Soir</a:t>
              </a:r>
            </a:p>
            <a:p>
              <a:r>
                <a:rPr lang="fr-FR" sz="2000" dirty="0" smtClean="0"/>
                <a:t>4 lettres</a:t>
              </a:r>
              <a:endParaRPr lang="fr-FR" sz="2000" dirty="0"/>
            </a:p>
          </p:txBody>
        </p:sp>
        <p:sp>
          <p:nvSpPr>
            <p:cNvPr id="27" name="ZoneTexte 26"/>
            <p:cNvSpPr txBox="1"/>
            <p:nvPr/>
          </p:nvSpPr>
          <p:spPr>
            <a:xfrm>
              <a:off x="7654144" y="2043228"/>
              <a:ext cx="1466091" cy="70788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fr-FR" sz="2000" dirty="0" smtClean="0">
                  <a:solidFill>
                    <a:srgbClr val="FF0000"/>
                  </a:solidFill>
                </a:rPr>
                <a:t>Stripteaseur</a:t>
              </a:r>
            </a:p>
            <a:p>
              <a:r>
                <a:rPr lang="fr-FR" sz="2000" dirty="0" smtClean="0"/>
                <a:t>12 lettres</a:t>
              </a:r>
              <a:endParaRPr lang="fr-FR" sz="2000" dirty="0"/>
            </a:p>
          </p:txBody>
        </p:sp>
        <p:sp>
          <p:nvSpPr>
            <p:cNvPr id="28" name="ZoneTexte 27"/>
            <p:cNvSpPr txBox="1"/>
            <p:nvPr/>
          </p:nvSpPr>
          <p:spPr>
            <a:xfrm>
              <a:off x="2388957" y="2035925"/>
              <a:ext cx="1074088" cy="70788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fr-FR" sz="2000" dirty="0" smtClean="0">
                  <a:solidFill>
                    <a:srgbClr val="FF0000"/>
                  </a:solidFill>
                </a:rPr>
                <a:t>Verdict</a:t>
              </a:r>
            </a:p>
            <a:p>
              <a:r>
                <a:rPr lang="fr-FR" sz="2000" dirty="0"/>
                <a:t>7</a:t>
              </a:r>
              <a:r>
                <a:rPr lang="fr-FR" sz="2000" dirty="0" smtClean="0"/>
                <a:t> lettres</a:t>
              </a:r>
              <a:endParaRPr lang="fr-FR" sz="2000" dirty="0"/>
            </a:p>
          </p:txBody>
        </p:sp>
      </p:grpSp>
      <p:sp>
        <p:nvSpPr>
          <p:cNvPr id="39" name="ZoneTexte 38"/>
          <p:cNvSpPr txBox="1"/>
          <p:nvPr/>
        </p:nvSpPr>
        <p:spPr>
          <a:xfrm>
            <a:off x="96631" y="3066706"/>
            <a:ext cx="4160114" cy="400110"/>
          </a:xfrm>
          <a:prstGeom prst="rect">
            <a:avLst/>
          </a:prstGeom>
          <a:noFill/>
          <a:ln>
            <a:solidFill>
              <a:srgbClr val="FFFFFF"/>
            </a:solidFill>
          </a:ln>
        </p:spPr>
        <p:txBody>
          <a:bodyPr wrap="square" rtlCol="0">
            <a:spAutoFit/>
          </a:bodyPr>
          <a:lstStyle/>
          <a:p>
            <a:r>
              <a:rPr lang="fr-FR" sz="2000" dirty="0" smtClean="0">
                <a:solidFill>
                  <a:srgbClr val="000000"/>
                </a:solidFill>
              </a:rPr>
              <a:t>• Tombe sous le charme</a:t>
            </a:r>
            <a:endParaRPr lang="fr-FR" sz="2000" b="1" dirty="0">
              <a:solidFill>
                <a:srgbClr val="000000"/>
              </a:solidFill>
            </a:endParaRPr>
          </a:p>
        </p:txBody>
      </p:sp>
      <p:grpSp>
        <p:nvGrpSpPr>
          <p:cNvPr id="40" name="Grouper 39"/>
          <p:cNvGrpSpPr/>
          <p:nvPr/>
        </p:nvGrpSpPr>
        <p:grpSpPr>
          <a:xfrm>
            <a:off x="96631" y="3526047"/>
            <a:ext cx="6034394" cy="715189"/>
            <a:chOff x="138746" y="2035925"/>
            <a:chExt cx="6034394" cy="715189"/>
          </a:xfrm>
        </p:grpSpPr>
        <p:sp>
          <p:nvSpPr>
            <p:cNvPr id="41" name="ZoneTexte 40"/>
            <p:cNvSpPr txBox="1"/>
            <p:nvPr/>
          </p:nvSpPr>
          <p:spPr>
            <a:xfrm>
              <a:off x="4850730" y="2043228"/>
              <a:ext cx="1322410" cy="70788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fr-FR" sz="2000" dirty="0" smtClean="0">
                  <a:solidFill>
                    <a:srgbClr val="FF0000"/>
                  </a:solidFill>
                </a:rPr>
                <a:t>Amoureuse</a:t>
              </a:r>
            </a:p>
            <a:p>
              <a:r>
                <a:rPr lang="fr-FR" sz="2000" dirty="0"/>
                <a:t>9</a:t>
              </a:r>
              <a:r>
                <a:rPr lang="fr-FR" sz="2000" dirty="0" smtClean="0"/>
                <a:t> lettres</a:t>
              </a:r>
              <a:endParaRPr lang="fr-FR" sz="2000" dirty="0"/>
            </a:p>
          </p:txBody>
        </p:sp>
        <p:sp>
          <p:nvSpPr>
            <p:cNvPr id="42" name="ZoneTexte 41"/>
            <p:cNvSpPr txBox="1"/>
            <p:nvPr/>
          </p:nvSpPr>
          <p:spPr>
            <a:xfrm>
              <a:off x="1314869" y="2043228"/>
              <a:ext cx="1074088" cy="70788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fr-FR" sz="2000" dirty="0" smtClean="0">
                  <a:solidFill>
                    <a:srgbClr val="FF0000"/>
                  </a:solidFill>
                </a:rPr>
                <a:t>Ombre</a:t>
              </a:r>
            </a:p>
            <a:p>
              <a:r>
                <a:rPr lang="fr-FR" sz="2000" dirty="0" smtClean="0"/>
                <a:t>5 lettres</a:t>
              </a:r>
              <a:endParaRPr lang="fr-FR" sz="2000" dirty="0"/>
            </a:p>
          </p:txBody>
        </p:sp>
        <p:sp>
          <p:nvSpPr>
            <p:cNvPr id="43" name="ZoneTexte 42"/>
            <p:cNvSpPr txBox="1"/>
            <p:nvPr/>
          </p:nvSpPr>
          <p:spPr>
            <a:xfrm>
              <a:off x="3501383" y="2043228"/>
              <a:ext cx="1074088" cy="70788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fr-FR" sz="2000" dirty="0" smtClean="0">
                  <a:solidFill>
                    <a:srgbClr val="FF0000"/>
                  </a:solidFill>
                </a:rPr>
                <a:t>Envoûté</a:t>
              </a:r>
            </a:p>
            <a:p>
              <a:r>
                <a:rPr lang="fr-FR" sz="2000" dirty="0" smtClean="0"/>
                <a:t>7 lettres</a:t>
              </a:r>
              <a:endParaRPr lang="fr-FR" sz="2000" dirty="0"/>
            </a:p>
          </p:txBody>
        </p:sp>
        <p:sp>
          <p:nvSpPr>
            <p:cNvPr id="45" name="ZoneTexte 44"/>
            <p:cNvSpPr txBox="1"/>
            <p:nvPr/>
          </p:nvSpPr>
          <p:spPr>
            <a:xfrm>
              <a:off x="138746" y="2043228"/>
              <a:ext cx="1074088" cy="70788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fr-FR" sz="2000" dirty="0" smtClean="0">
                  <a:solidFill>
                    <a:srgbClr val="FF0000"/>
                  </a:solidFill>
                </a:rPr>
                <a:t>Vertu</a:t>
              </a:r>
            </a:p>
            <a:p>
              <a:r>
                <a:rPr lang="fr-FR" sz="2000" dirty="0"/>
                <a:t>5</a:t>
              </a:r>
              <a:r>
                <a:rPr lang="fr-FR" sz="2000" dirty="0" smtClean="0"/>
                <a:t> lettres</a:t>
              </a:r>
              <a:endParaRPr lang="fr-FR" sz="2000" dirty="0"/>
            </a:p>
          </p:txBody>
        </p:sp>
        <p:sp>
          <p:nvSpPr>
            <p:cNvPr id="46" name="ZoneTexte 45"/>
            <p:cNvSpPr txBox="1"/>
            <p:nvPr/>
          </p:nvSpPr>
          <p:spPr>
            <a:xfrm>
              <a:off x="2388957" y="2035925"/>
              <a:ext cx="1074088" cy="70788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fr-FR" sz="2000" dirty="0" smtClean="0">
                  <a:solidFill>
                    <a:srgbClr val="FF0000"/>
                  </a:solidFill>
                </a:rPr>
                <a:t>Feuille</a:t>
              </a:r>
            </a:p>
            <a:p>
              <a:r>
                <a:rPr lang="fr-FR" sz="2000" dirty="0" smtClean="0"/>
                <a:t>7 lettres</a:t>
              </a:r>
              <a:endParaRPr lang="fr-FR" sz="2000" dirty="0"/>
            </a:p>
          </p:txBody>
        </p:sp>
      </p:grpSp>
      <p:grpSp>
        <p:nvGrpSpPr>
          <p:cNvPr id="60" name="Grouper 59"/>
          <p:cNvGrpSpPr/>
          <p:nvPr/>
        </p:nvGrpSpPr>
        <p:grpSpPr>
          <a:xfrm>
            <a:off x="2325686" y="2543857"/>
            <a:ext cx="4232600" cy="810674"/>
            <a:chOff x="1946155" y="2549571"/>
            <a:chExt cx="4232600" cy="810674"/>
          </a:xfrm>
        </p:grpSpPr>
        <p:cxnSp>
          <p:nvCxnSpPr>
            <p:cNvPr id="47" name="Connecteur droit 46"/>
            <p:cNvCxnSpPr>
              <a:stCxn id="18" idx="1"/>
            </p:cNvCxnSpPr>
            <p:nvPr/>
          </p:nvCxnSpPr>
          <p:spPr>
            <a:xfrm flipH="1">
              <a:off x="2383391" y="2549571"/>
              <a:ext cx="2361264" cy="660663"/>
            </a:xfrm>
            <a:prstGeom prst="line">
              <a:avLst/>
            </a:prstGeom>
            <a:ln>
              <a:tailEnd type="triangle" w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Connecteur droit 50"/>
            <p:cNvCxnSpPr>
              <a:stCxn id="24" idx="1"/>
            </p:cNvCxnSpPr>
            <p:nvPr/>
          </p:nvCxnSpPr>
          <p:spPr>
            <a:xfrm flipH="1">
              <a:off x="1946155" y="2549571"/>
              <a:ext cx="1449152" cy="647724"/>
            </a:xfrm>
            <a:prstGeom prst="line">
              <a:avLst/>
            </a:prstGeom>
            <a:ln>
              <a:tailEnd type="triangle" w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Connecteur droit 52"/>
            <p:cNvCxnSpPr>
              <a:stCxn id="25" idx="1"/>
            </p:cNvCxnSpPr>
            <p:nvPr/>
          </p:nvCxnSpPr>
          <p:spPr>
            <a:xfrm flipH="1">
              <a:off x="2462707" y="2549571"/>
              <a:ext cx="3716048" cy="810674"/>
            </a:xfrm>
            <a:prstGeom prst="line">
              <a:avLst/>
            </a:prstGeom>
            <a:ln>
              <a:tailEnd type="triangle" w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5257646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3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ln>
            <a:noFill/>
          </a:ln>
        </p:spPr>
        <p:txBody>
          <a:bodyPr/>
          <a:lstStyle/>
          <a:p>
            <a:fld id="{D73EF509-02B6-6B49-9F81-FE81E2F7F5CF}" type="slidenum">
              <a:rPr kumimoji="0" lang="en-US" sz="2000" smtClean="0"/>
              <a:t>7</a:t>
            </a:fld>
            <a:endParaRPr kumimoji="0" lang="en-US" sz="2000" dirty="0">
              <a:solidFill>
                <a:schemeClr val="tx2"/>
              </a:solidFill>
            </a:endParaRPr>
          </a:p>
        </p:txBody>
      </p:sp>
      <p:sp>
        <p:nvSpPr>
          <p:cNvPr id="7" name="Espace réservé du numéro de diapositive 13"/>
          <p:cNvSpPr txBox="1">
            <a:spLocks/>
          </p:cNvSpPr>
          <p:nvPr/>
        </p:nvSpPr>
        <p:spPr>
          <a:xfrm>
            <a:off x="1776300" y="6152792"/>
            <a:ext cx="463979" cy="494392"/>
          </a:xfrm>
          <a:prstGeom prst="rect">
            <a:avLst/>
          </a:prstGeom>
          <a:ln>
            <a:noFill/>
          </a:ln>
        </p:spPr>
        <p:txBody>
          <a:bodyPr vert="horz" anchor="ctr" anchorCtr="0">
            <a:normAutofit/>
          </a:bodyPr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73EF509-02B6-6B49-9F81-FE81E2F7F5CF}" type="slidenum">
              <a:rPr lang="en-US" sz="2000" smtClean="0"/>
              <a:pPr/>
              <a:t>7</a:t>
            </a:fld>
            <a:endParaRPr lang="en-US" sz="2000" dirty="0"/>
          </a:p>
        </p:txBody>
      </p:sp>
      <p:pic>
        <p:nvPicPr>
          <p:cNvPr id="8" name="Image 7" descr="LOGO-ALCM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300" y="5969884"/>
            <a:ext cx="1750930" cy="888116"/>
          </a:xfrm>
          <a:prstGeom prst="rect">
            <a:avLst/>
          </a:prstGeom>
          <a:ln>
            <a:noFill/>
          </a:ln>
        </p:spPr>
      </p:pic>
      <p:sp>
        <p:nvSpPr>
          <p:cNvPr id="9" name="Sous-titre 2"/>
          <p:cNvSpPr>
            <a:spLocks noGrp="1"/>
          </p:cNvSpPr>
          <p:nvPr>
            <p:ph type="subTitle" idx="1"/>
          </p:nvPr>
        </p:nvSpPr>
        <p:spPr>
          <a:xfrm>
            <a:off x="2362200" y="6066636"/>
            <a:ext cx="6773500" cy="669483"/>
          </a:xfrm>
          <a:ln>
            <a:noFill/>
          </a:ln>
        </p:spPr>
        <p:txBody>
          <a:bodyPr>
            <a:normAutofit/>
          </a:bodyPr>
          <a:lstStyle/>
          <a:p>
            <a:pPr algn="ctr"/>
            <a:r>
              <a:rPr lang="fr-FR" sz="2000" dirty="0"/>
              <a:t>Les jeux de </a:t>
            </a:r>
            <a:r>
              <a:rPr lang="fr-FR" sz="2000" dirty="0" smtClean="0"/>
              <a:t>mots</a:t>
            </a:r>
            <a:r>
              <a:rPr lang="fr-FR" sz="2000" dirty="0"/>
              <a:t> </a:t>
            </a:r>
            <a:r>
              <a:rPr lang="fr-FR" sz="2000" dirty="0" smtClean="0"/>
              <a:t>croisés </a:t>
            </a:r>
            <a:r>
              <a:rPr lang="fr-FR" sz="2000" dirty="0"/>
              <a:t>avec leurs définitions</a:t>
            </a:r>
          </a:p>
        </p:txBody>
      </p:sp>
      <p:sp>
        <p:nvSpPr>
          <p:cNvPr id="10" name="ZoneTexte 9"/>
          <p:cNvSpPr txBox="1"/>
          <p:nvPr/>
        </p:nvSpPr>
        <p:spPr>
          <a:xfrm>
            <a:off x="2900717" y="0"/>
            <a:ext cx="3342585" cy="400110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fr-FR" sz="2000" b="1" i="1" dirty="0" smtClean="0">
                <a:solidFill>
                  <a:srgbClr val="000000"/>
                </a:solidFill>
              </a:rPr>
              <a:t>Quelques procédés de cryptage</a:t>
            </a:r>
            <a:endParaRPr lang="fr-FR" sz="2000" dirty="0">
              <a:solidFill>
                <a:srgbClr val="000000"/>
              </a:solidFill>
            </a:endParaRPr>
          </a:p>
        </p:txBody>
      </p:sp>
      <p:grpSp>
        <p:nvGrpSpPr>
          <p:cNvPr id="2" name="Grouper 1"/>
          <p:cNvGrpSpPr/>
          <p:nvPr/>
        </p:nvGrpSpPr>
        <p:grpSpPr>
          <a:xfrm>
            <a:off x="63361" y="562264"/>
            <a:ext cx="8998994" cy="707886"/>
            <a:chOff x="9144" y="644488"/>
            <a:chExt cx="8669010" cy="707886"/>
          </a:xfrm>
        </p:grpSpPr>
        <p:sp>
          <p:nvSpPr>
            <p:cNvPr id="11" name="ZoneTexte 10"/>
            <p:cNvSpPr txBox="1"/>
            <p:nvPr/>
          </p:nvSpPr>
          <p:spPr>
            <a:xfrm>
              <a:off x="9144" y="644488"/>
              <a:ext cx="5841807" cy="70788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fr-FR" sz="2000" dirty="0" smtClean="0">
                  <a:solidFill>
                    <a:srgbClr val="000000"/>
                  </a:solidFill>
                </a:rPr>
                <a:t>@ Polysémie</a:t>
              </a:r>
              <a:endParaRPr lang="fr-FR" sz="2000" dirty="0">
                <a:solidFill>
                  <a:srgbClr val="000000"/>
                </a:solidFill>
              </a:endParaRPr>
            </a:p>
            <a:p>
              <a:r>
                <a:rPr lang="fr-FR" sz="2000" dirty="0"/>
                <a:t>Il </a:t>
              </a:r>
              <a:r>
                <a:rPr lang="fr-FR" sz="2000" dirty="0">
                  <a:solidFill>
                    <a:srgbClr val="0000FF"/>
                  </a:solidFill>
                </a:rPr>
                <a:t>éclaire</a:t>
              </a:r>
              <a:r>
                <a:rPr lang="fr-FR" sz="2000" dirty="0"/>
                <a:t> le monde, et pourtant il est bien </a:t>
              </a:r>
              <a:r>
                <a:rPr lang="fr-FR" sz="2000" dirty="0">
                  <a:solidFill>
                    <a:srgbClr val="0000FF"/>
                  </a:solidFill>
                </a:rPr>
                <a:t>obscur</a:t>
              </a:r>
              <a:r>
                <a:rPr lang="fr-FR" sz="2000" dirty="0"/>
                <a:t> </a:t>
              </a:r>
              <a:endParaRPr lang="fr-FR" sz="2000" b="1" dirty="0">
                <a:solidFill>
                  <a:srgbClr val="000000"/>
                </a:solidFill>
              </a:endParaRPr>
            </a:p>
          </p:txBody>
        </p:sp>
        <p:sp>
          <p:nvSpPr>
            <p:cNvPr id="13" name="ZoneTexte 12"/>
            <p:cNvSpPr txBox="1"/>
            <p:nvPr/>
          </p:nvSpPr>
          <p:spPr>
            <a:xfrm>
              <a:off x="6085292" y="644488"/>
              <a:ext cx="2592862" cy="70788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endParaRPr lang="fr-FR" sz="2000" b="1" dirty="0" smtClean="0">
                <a:solidFill>
                  <a:schemeClr val="bg1"/>
                </a:solidFill>
              </a:endParaRPr>
            </a:p>
            <a:p>
              <a:r>
                <a:rPr lang="fr-FR" sz="2000" dirty="0" smtClean="0">
                  <a:solidFill>
                    <a:srgbClr val="FF0000"/>
                  </a:solidFill>
                </a:rPr>
                <a:t>Lampiste</a:t>
              </a:r>
              <a:endParaRPr lang="fr-FR" sz="2000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3" name="Grouper 2"/>
          <p:cNvGrpSpPr/>
          <p:nvPr/>
        </p:nvGrpSpPr>
        <p:grpSpPr>
          <a:xfrm>
            <a:off x="63361" y="1801708"/>
            <a:ext cx="8998994" cy="707886"/>
            <a:chOff x="9144" y="1673745"/>
            <a:chExt cx="8669010" cy="707886"/>
          </a:xfrm>
        </p:grpSpPr>
        <p:sp>
          <p:nvSpPr>
            <p:cNvPr id="14" name="ZoneTexte 13"/>
            <p:cNvSpPr txBox="1"/>
            <p:nvPr/>
          </p:nvSpPr>
          <p:spPr>
            <a:xfrm>
              <a:off x="9144" y="1673745"/>
              <a:ext cx="5841807" cy="70788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fr-FR" sz="2000" dirty="0" smtClean="0">
                  <a:solidFill>
                    <a:srgbClr val="000000"/>
                  </a:solidFill>
                </a:rPr>
                <a:t>@</a:t>
              </a:r>
              <a:r>
                <a:rPr lang="fr-FR" sz="2000" dirty="0" smtClean="0"/>
                <a:t> </a:t>
              </a:r>
              <a:r>
                <a:rPr lang="fr-FR" sz="2000" dirty="0" smtClean="0">
                  <a:solidFill>
                    <a:srgbClr val="000000"/>
                  </a:solidFill>
                </a:rPr>
                <a:t>Homophonie</a:t>
              </a:r>
              <a:endParaRPr lang="fr-FR" sz="2000" dirty="0">
                <a:solidFill>
                  <a:srgbClr val="000000"/>
                </a:solidFill>
              </a:endParaRPr>
            </a:p>
            <a:p>
              <a:r>
                <a:rPr lang="fr-FR" sz="2000" dirty="0" smtClean="0"/>
                <a:t>De </a:t>
              </a:r>
              <a:r>
                <a:rPr lang="fr-FR" sz="2000" dirty="0" smtClean="0">
                  <a:solidFill>
                    <a:srgbClr val="0000FF"/>
                  </a:solidFill>
                </a:rPr>
                <a:t>l’art</a:t>
              </a:r>
              <a:r>
                <a:rPr lang="fr-FR" sz="2000" dirty="0" smtClean="0"/>
                <a:t> ou du cochon</a:t>
              </a:r>
              <a:endParaRPr lang="fr-FR" sz="2000" b="1" dirty="0"/>
            </a:p>
          </p:txBody>
        </p:sp>
        <p:sp>
          <p:nvSpPr>
            <p:cNvPr id="15" name="ZoneTexte 14"/>
            <p:cNvSpPr txBox="1"/>
            <p:nvPr/>
          </p:nvSpPr>
          <p:spPr>
            <a:xfrm>
              <a:off x="6085292" y="1673745"/>
              <a:ext cx="2592862" cy="70788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endParaRPr lang="fr-FR" sz="2000" b="1" dirty="0" smtClean="0">
                <a:solidFill>
                  <a:schemeClr val="bg1"/>
                </a:solidFill>
              </a:endParaRPr>
            </a:p>
            <a:p>
              <a:r>
                <a:rPr lang="fr-FR" sz="2000" dirty="0" smtClean="0">
                  <a:solidFill>
                    <a:srgbClr val="FF0000"/>
                  </a:solidFill>
                </a:rPr>
                <a:t>Bacon</a:t>
              </a:r>
              <a:endParaRPr lang="fr-FR" sz="2000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5" name="Grouper 4"/>
          <p:cNvGrpSpPr/>
          <p:nvPr/>
        </p:nvGrpSpPr>
        <p:grpSpPr>
          <a:xfrm>
            <a:off x="63361" y="2945831"/>
            <a:ext cx="8998994" cy="1052207"/>
            <a:chOff x="9144" y="2598424"/>
            <a:chExt cx="8669010" cy="1052207"/>
          </a:xfrm>
        </p:grpSpPr>
        <p:sp>
          <p:nvSpPr>
            <p:cNvPr id="16" name="ZoneTexte 15"/>
            <p:cNvSpPr txBox="1"/>
            <p:nvPr/>
          </p:nvSpPr>
          <p:spPr>
            <a:xfrm>
              <a:off x="9144" y="2598424"/>
              <a:ext cx="5841807" cy="1015663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fr-FR" sz="2000" dirty="0" smtClean="0">
                  <a:solidFill>
                    <a:srgbClr val="000000"/>
                  </a:solidFill>
                </a:rPr>
                <a:t>@</a:t>
              </a:r>
              <a:r>
                <a:rPr lang="fr-FR" sz="2000" dirty="0" smtClean="0"/>
                <a:t> </a:t>
              </a:r>
              <a:r>
                <a:rPr lang="fr-FR" sz="2000" dirty="0" smtClean="0">
                  <a:solidFill>
                    <a:srgbClr val="000000"/>
                  </a:solidFill>
                </a:rPr>
                <a:t>Homonymie</a:t>
              </a:r>
              <a:endParaRPr lang="fr-FR" sz="2000" dirty="0">
                <a:solidFill>
                  <a:srgbClr val="000000"/>
                </a:solidFill>
              </a:endParaRPr>
            </a:p>
            <a:p>
              <a:r>
                <a:rPr lang="fr-FR" sz="2000" dirty="0" smtClean="0"/>
                <a:t>• Bête de somme   </a:t>
              </a:r>
              <a:r>
                <a:rPr lang="fr-FR" sz="2000" dirty="0" smtClean="0">
                  <a:solidFill>
                    <a:srgbClr val="0000FF"/>
                  </a:solidFill>
                </a:rPr>
                <a:t/>
              </a:r>
              <a:br>
                <a:rPr lang="fr-FR" sz="2000" dirty="0" smtClean="0">
                  <a:solidFill>
                    <a:srgbClr val="0000FF"/>
                  </a:solidFill>
                </a:rPr>
              </a:br>
              <a:r>
                <a:rPr lang="fr-FR" sz="2000" i="1" dirty="0" smtClean="0">
                  <a:sym typeface="Wingdings"/>
                </a:rPr>
                <a:t> </a:t>
              </a:r>
              <a:r>
                <a:rPr lang="fr-FR" sz="2000" i="1" dirty="0">
                  <a:sym typeface="Wingdings"/>
                </a:rPr>
                <a:t>b</a:t>
              </a:r>
              <a:r>
                <a:rPr lang="fr-FR" sz="2000" i="1" dirty="0" smtClean="0"/>
                <a:t>ête qui </a:t>
              </a:r>
              <a:r>
                <a:rPr lang="fr-FR" sz="2000" i="1" dirty="0"/>
                <a:t>porte des fardeaux OU gros dormeur </a:t>
              </a:r>
              <a:r>
                <a:rPr lang="fr-FR" sz="2000" i="1" dirty="0" smtClean="0">
                  <a:latin typeface="Arial"/>
                  <a:cs typeface="Arial"/>
                </a:rPr>
                <a:t>?</a:t>
              </a:r>
              <a:endParaRPr lang="fr-FR" sz="2000" b="1" i="1" dirty="0">
                <a:solidFill>
                  <a:srgbClr val="0000FF"/>
                </a:solidFill>
                <a:latin typeface="Arial"/>
                <a:cs typeface="Arial"/>
              </a:endParaRPr>
            </a:p>
          </p:txBody>
        </p:sp>
        <p:sp>
          <p:nvSpPr>
            <p:cNvPr id="17" name="ZoneTexte 16"/>
            <p:cNvSpPr txBox="1"/>
            <p:nvPr/>
          </p:nvSpPr>
          <p:spPr>
            <a:xfrm>
              <a:off x="6085292" y="2634968"/>
              <a:ext cx="2592862" cy="1015663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endParaRPr lang="fr-FR" sz="2000" dirty="0" smtClean="0">
                <a:solidFill>
                  <a:schemeClr val="bg1"/>
                </a:solidFill>
              </a:endParaRPr>
            </a:p>
            <a:p>
              <a:r>
                <a:rPr lang="fr-FR" sz="2000" dirty="0" smtClean="0">
                  <a:solidFill>
                    <a:srgbClr val="FF0000"/>
                  </a:solidFill>
                </a:rPr>
                <a:t>Loir</a:t>
              </a:r>
            </a:p>
            <a:p>
              <a:r>
                <a:rPr lang="fr-FR" sz="2000" dirty="0" smtClean="0">
                  <a:solidFill>
                    <a:srgbClr val="FFFFFF"/>
                  </a:solidFill>
                </a:rPr>
                <a:t>… ni l’un ni l’autre</a:t>
              </a:r>
              <a:endParaRPr lang="fr-FR" sz="200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22" name="Grouper 21"/>
          <p:cNvGrpSpPr/>
          <p:nvPr/>
        </p:nvGrpSpPr>
        <p:grpSpPr>
          <a:xfrm>
            <a:off x="63500" y="4754710"/>
            <a:ext cx="9016288" cy="707886"/>
            <a:chOff x="-50856" y="3663008"/>
            <a:chExt cx="8685667" cy="707886"/>
          </a:xfrm>
        </p:grpSpPr>
        <p:sp>
          <p:nvSpPr>
            <p:cNvPr id="18" name="ZoneTexte 17"/>
            <p:cNvSpPr txBox="1"/>
            <p:nvPr/>
          </p:nvSpPr>
          <p:spPr>
            <a:xfrm>
              <a:off x="-50856" y="3663008"/>
              <a:ext cx="5841807" cy="70788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fr-FR" sz="2000" dirty="0" smtClean="0">
                  <a:solidFill>
                    <a:srgbClr val="000000"/>
                  </a:solidFill>
                </a:rPr>
                <a:t>@</a:t>
              </a:r>
              <a:r>
                <a:rPr lang="fr-FR" sz="2000" dirty="0" smtClean="0"/>
                <a:t> </a:t>
              </a:r>
              <a:r>
                <a:rPr lang="fr-FR" sz="2000" dirty="0" smtClean="0">
                  <a:solidFill>
                    <a:srgbClr val="000000"/>
                  </a:solidFill>
                </a:rPr>
                <a:t>Homographie</a:t>
              </a:r>
              <a:endParaRPr lang="fr-FR" sz="2000" dirty="0">
                <a:solidFill>
                  <a:srgbClr val="000000"/>
                </a:solidFill>
              </a:endParaRPr>
            </a:p>
            <a:p>
              <a:r>
                <a:rPr lang="fr-FR" sz="2000" dirty="0" smtClean="0"/>
                <a:t>• Mettent </a:t>
              </a:r>
              <a:r>
                <a:rPr lang="fr-FR" sz="2000" dirty="0"/>
                <a:t>les </a:t>
              </a:r>
              <a:r>
                <a:rPr lang="fr-FR" sz="2000" dirty="0">
                  <a:solidFill>
                    <a:srgbClr val="0000FF"/>
                  </a:solidFill>
                </a:rPr>
                <a:t>hommes</a:t>
              </a:r>
              <a:r>
                <a:rPr lang="fr-FR" sz="2000" dirty="0"/>
                <a:t> et leurs </a:t>
              </a:r>
              <a:r>
                <a:rPr lang="fr-FR" sz="2000" dirty="0">
                  <a:solidFill>
                    <a:srgbClr val="0000FF"/>
                  </a:solidFill>
                </a:rPr>
                <a:t>fils</a:t>
              </a:r>
              <a:r>
                <a:rPr lang="fr-FR" sz="2000" dirty="0"/>
                <a:t> au travail </a:t>
              </a:r>
              <a:endParaRPr lang="fr-FR" sz="2000" b="1" dirty="0">
                <a:solidFill>
                  <a:srgbClr val="FFFFFF"/>
                </a:solidFill>
              </a:endParaRPr>
            </a:p>
          </p:txBody>
        </p:sp>
        <p:sp>
          <p:nvSpPr>
            <p:cNvPr id="19" name="ZoneTexte 18"/>
            <p:cNvSpPr txBox="1"/>
            <p:nvPr/>
          </p:nvSpPr>
          <p:spPr>
            <a:xfrm>
              <a:off x="6041949" y="3663008"/>
              <a:ext cx="2592862" cy="70788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endParaRPr lang="fr-FR" sz="2000" b="1" dirty="0" smtClean="0">
                <a:solidFill>
                  <a:schemeClr val="bg1"/>
                </a:solidFill>
              </a:endParaRPr>
            </a:p>
            <a:p>
              <a:r>
                <a:rPr lang="fr-FR" sz="2000" dirty="0" smtClean="0">
                  <a:solidFill>
                    <a:srgbClr val="FF0000"/>
                  </a:solidFill>
                </a:rPr>
                <a:t>Métiers</a:t>
              </a:r>
              <a:endParaRPr lang="fr-FR" sz="2000" dirty="0">
                <a:solidFill>
                  <a:srgbClr val="FF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8094757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ln>
            <a:noFill/>
          </a:ln>
        </p:spPr>
        <p:txBody>
          <a:bodyPr/>
          <a:lstStyle/>
          <a:p>
            <a:fld id="{D73EF509-02B6-6B49-9F81-FE81E2F7F5CF}" type="slidenum">
              <a:rPr kumimoji="0" lang="en-US" smtClean="0"/>
              <a:t>8</a:t>
            </a:fld>
            <a:endParaRPr kumimoji="0" lang="en-US" dirty="0">
              <a:solidFill>
                <a:schemeClr val="tx2"/>
              </a:solidFill>
            </a:endParaRPr>
          </a:p>
        </p:txBody>
      </p:sp>
      <p:sp>
        <p:nvSpPr>
          <p:cNvPr id="7" name="Espace réservé du numéro de diapositive 13"/>
          <p:cNvSpPr txBox="1">
            <a:spLocks/>
          </p:cNvSpPr>
          <p:nvPr/>
        </p:nvSpPr>
        <p:spPr>
          <a:xfrm>
            <a:off x="1776300" y="6152792"/>
            <a:ext cx="463979" cy="494392"/>
          </a:xfrm>
          <a:prstGeom prst="rect">
            <a:avLst/>
          </a:prstGeom>
          <a:ln>
            <a:noFill/>
          </a:ln>
        </p:spPr>
        <p:txBody>
          <a:bodyPr vert="horz" anchor="ctr" anchorCtr="0">
            <a:normAutofit/>
          </a:bodyPr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73EF509-02B6-6B49-9F81-FE81E2F7F5CF}" type="slidenum">
              <a:rPr lang="en-US" smtClean="0"/>
              <a:pPr/>
              <a:t>8</a:t>
            </a:fld>
            <a:endParaRPr lang="en-US" dirty="0"/>
          </a:p>
        </p:txBody>
      </p:sp>
      <p:pic>
        <p:nvPicPr>
          <p:cNvPr id="8" name="Image 7" descr="LOGO-ALCM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300" y="5969884"/>
            <a:ext cx="1750930" cy="888116"/>
          </a:xfrm>
          <a:prstGeom prst="rect">
            <a:avLst/>
          </a:prstGeom>
          <a:ln>
            <a:noFill/>
          </a:ln>
        </p:spPr>
      </p:pic>
      <p:sp>
        <p:nvSpPr>
          <p:cNvPr id="9" name="Sous-titre 2"/>
          <p:cNvSpPr>
            <a:spLocks noGrp="1"/>
          </p:cNvSpPr>
          <p:nvPr>
            <p:ph type="subTitle" idx="1"/>
          </p:nvPr>
        </p:nvSpPr>
        <p:spPr>
          <a:xfrm>
            <a:off x="2362200" y="6066636"/>
            <a:ext cx="6773500" cy="669483"/>
          </a:xfrm>
          <a:ln>
            <a:noFill/>
          </a:ln>
        </p:spPr>
        <p:txBody>
          <a:bodyPr>
            <a:normAutofit/>
          </a:bodyPr>
          <a:lstStyle/>
          <a:p>
            <a:pPr algn="ctr"/>
            <a:r>
              <a:rPr lang="fr-FR" dirty="0"/>
              <a:t>Les jeux de </a:t>
            </a:r>
            <a:r>
              <a:rPr lang="fr-FR" dirty="0" smtClean="0"/>
              <a:t>mots</a:t>
            </a:r>
            <a:r>
              <a:rPr lang="fr-FR" dirty="0"/>
              <a:t> </a:t>
            </a:r>
            <a:r>
              <a:rPr lang="fr-FR" dirty="0" smtClean="0"/>
              <a:t>croisés </a:t>
            </a:r>
            <a:r>
              <a:rPr lang="fr-FR" dirty="0"/>
              <a:t>avec leurs définitions</a:t>
            </a:r>
          </a:p>
        </p:txBody>
      </p:sp>
      <p:grpSp>
        <p:nvGrpSpPr>
          <p:cNvPr id="2" name="Grouper 1"/>
          <p:cNvGrpSpPr/>
          <p:nvPr/>
        </p:nvGrpSpPr>
        <p:grpSpPr>
          <a:xfrm>
            <a:off x="73090" y="580536"/>
            <a:ext cx="9062610" cy="717022"/>
            <a:chOff x="9144" y="635352"/>
            <a:chExt cx="8669010" cy="717022"/>
          </a:xfrm>
        </p:grpSpPr>
        <p:sp>
          <p:nvSpPr>
            <p:cNvPr id="11" name="ZoneTexte 10"/>
            <p:cNvSpPr txBox="1"/>
            <p:nvPr/>
          </p:nvSpPr>
          <p:spPr>
            <a:xfrm>
              <a:off x="9144" y="644488"/>
              <a:ext cx="5841807" cy="70788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fr-FR" sz="2000" dirty="0" smtClean="0">
                  <a:solidFill>
                    <a:srgbClr val="000000"/>
                  </a:solidFill>
                </a:rPr>
                <a:t>@ Néologisme</a:t>
              </a:r>
              <a:endParaRPr lang="fr-FR" sz="2000" dirty="0">
                <a:solidFill>
                  <a:srgbClr val="000000"/>
                </a:solidFill>
              </a:endParaRPr>
            </a:p>
            <a:p>
              <a:r>
                <a:rPr lang="fr-FR" sz="2000" dirty="0" smtClean="0"/>
                <a:t>Soutien-gorge</a:t>
              </a:r>
              <a:endParaRPr lang="fr-FR" sz="2000" b="1" dirty="0">
                <a:solidFill>
                  <a:srgbClr val="000000"/>
                </a:solidFill>
              </a:endParaRPr>
            </a:p>
          </p:txBody>
        </p:sp>
        <p:sp>
          <p:nvSpPr>
            <p:cNvPr id="13" name="ZoneTexte 12"/>
            <p:cNvSpPr txBox="1"/>
            <p:nvPr/>
          </p:nvSpPr>
          <p:spPr>
            <a:xfrm>
              <a:off x="6085292" y="635352"/>
              <a:ext cx="2592862" cy="70788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endParaRPr lang="fr-FR" sz="2000" b="1" dirty="0" smtClean="0">
                <a:solidFill>
                  <a:schemeClr val="bg1"/>
                </a:solidFill>
              </a:endParaRPr>
            </a:p>
            <a:p>
              <a:r>
                <a:rPr lang="fr-FR" sz="2000" dirty="0" smtClean="0">
                  <a:solidFill>
                    <a:srgbClr val="FF0000"/>
                  </a:solidFill>
                </a:rPr>
                <a:t>Mégaphone</a:t>
              </a:r>
              <a:endParaRPr lang="fr-FR" sz="2000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3" name="Grouper 2"/>
          <p:cNvGrpSpPr/>
          <p:nvPr/>
        </p:nvGrpSpPr>
        <p:grpSpPr>
          <a:xfrm>
            <a:off x="73090" y="1535464"/>
            <a:ext cx="9062610" cy="707886"/>
            <a:chOff x="9144" y="1673745"/>
            <a:chExt cx="8669010" cy="707886"/>
          </a:xfrm>
        </p:grpSpPr>
        <p:sp>
          <p:nvSpPr>
            <p:cNvPr id="14" name="ZoneTexte 13"/>
            <p:cNvSpPr txBox="1"/>
            <p:nvPr/>
          </p:nvSpPr>
          <p:spPr>
            <a:xfrm>
              <a:off x="9144" y="1673745"/>
              <a:ext cx="5841807" cy="70788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fr-FR" sz="2000" dirty="0" smtClean="0">
                  <a:solidFill>
                    <a:srgbClr val="000000"/>
                  </a:solidFill>
                </a:rPr>
                <a:t>@</a:t>
              </a:r>
              <a:r>
                <a:rPr lang="fr-FR" sz="2000" dirty="0" smtClean="0"/>
                <a:t> </a:t>
              </a:r>
              <a:r>
                <a:rPr lang="fr-FR" sz="2000" dirty="0" smtClean="0">
                  <a:solidFill>
                    <a:srgbClr val="000000"/>
                  </a:solidFill>
                </a:rPr>
                <a:t>Défigement</a:t>
              </a:r>
              <a:endParaRPr lang="fr-FR" sz="2000" dirty="0">
                <a:solidFill>
                  <a:srgbClr val="000000"/>
                </a:solidFill>
              </a:endParaRPr>
            </a:p>
            <a:p>
              <a:r>
                <a:rPr lang="fr-FR" sz="2000" dirty="0" smtClean="0"/>
                <a:t>Faire de la musique de chambre</a:t>
              </a:r>
              <a:endParaRPr lang="fr-FR" sz="2000" b="1" dirty="0"/>
            </a:p>
          </p:txBody>
        </p:sp>
        <p:sp>
          <p:nvSpPr>
            <p:cNvPr id="15" name="ZoneTexte 14"/>
            <p:cNvSpPr txBox="1"/>
            <p:nvPr/>
          </p:nvSpPr>
          <p:spPr>
            <a:xfrm>
              <a:off x="6085292" y="1673745"/>
              <a:ext cx="2592862" cy="70788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endParaRPr lang="fr-FR" sz="2000" b="1" dirty="0" smtClean="0">
                <a:solidFill>
                  <a:schemeClr val="bg1"/>
                </a:solidFill>
              </a:endParaRPr>
            </a:p>
            <a:p>
              <a:r>
                <a:rPr lang="fr-FR" sz="2000" dirty="0" smtClean="0">
                  <a:solidFill>
                    <a:srgbClr val="FF0000"/>
                  </a:solidFill>
                </a:rPr>
                <a:t>Ronfler</a:t>
              </a:r>
              <a:endParaRPr lang="fr-FR" sz="2000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22" name="Grouper 21"/>
          <p:cNvGrpSpPr/>
          <p:nvPr/>
        </p:nvGrpSpPr>
        <p:grpSpPr>
          <a:xfrm>
            <a:off x="73090" y="2469653"/>
            <a:ext cx="9062610" cy="707886"/>
            <a:chOff x="-50856" y="3663008"/>
            <a:chExt cx="8729010" cy="707886"/>
          </a:xfrm>
        </p:grpSpPr>
        <p:sp>
          <p:nvSpPr>
            <p:cNvPr id="18" name="ZoneTexte 17"/>
            <p:cNvSpPr txBox="1"/>
            <p:nvPr/>
          </p:nvSpPr>
          <p:spPr>
            <a:xfrm>
              <a:off x="-50856" y="3663008"/>
              <a:ext cx="5841807" cy="70788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fr-FR" sz="2000" dirty="0" smtClean="0">
                  <a:solidFill>
                    <a:srgbClr val="000000"/>
                  </a:solidFill>
                </a:rPr>
                <a:t>@</a:t>
              </a:r>
              <a:r>
                <a:rPr lang="fr-FR" sz="2000" dirty="0" smtClean="0"/>
                <a:t> </a:t>
              </a:r>
              <a:r>
                <a:rPr lang="fr-FR" sz="2000" dirty="0" smtClean="0">
                  <a:solidFill>
                    <a:srgbClr val="000000"/>
                  </a:solidFill>
                </a:rPr>
                <a:t>Anagramme</a:t>
              </a:r>
              <a:endParaRPr lang="fr-FR" sz="2000" dirty="0">
                <a:solidFill>
                  <a:srgbClr val="000000"/>
                </a:solidFill>
              </a:endParaRPr>
            </a:p>
            <a:p>
              <a:r>
                <a:rPr lang="fr-FR" sz="2000" dirty="0" smtClean="0"/>
                <a:t>Culotte qui peut faire des </a:t>
              </a:r>
              <a:r>
                <a:rPr lang="fr-FR" sz="2000" dirty="0" smtClean="0">
                  <a:solidFill>
                    <a:srgbClr val="0000FF"/>
                  </a:solidFill>
                </a:rPr>
                <a:t>plis</a:t>
              </a:r>
              <a:endParaRPr lang="fr-FR" sz="2000" b="1" dirty="0">
                <a:solidFill>
                  <a:srgbClr val="0000FF"/>
                </a:solidFill>
              </a:endParaRPr>
            </a:p>
          </p:txBody>
        </p:sp>
        <p:sp>
          <p:nvSpPr>
            <p:cNvPr id="19" name="ZoneTexte 18"/>
            <p:cNvSpPr txBox="1"/>
            <p:nvPr/>
          </p:nvSpPr>
          <p:spPr>
            <a:xfrm>
              <a:off x="6085292" y="3663008"/>
              <a:ext cx="2592862" cy="70788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endParaRPr lang="fr-FR" sz="2000" b="1" dirty="0" smtClean="0">
                <a:solidFill>
                  <a:schemeClr val="bg1"/>
                </a:solidFill>
              </a:endParaRPr>
            </a:p>
            <a:p>
              <a:r>
                <a:rPr lang="fr-FR" sz="2000" dirty="0" smtClean="0">
                  <a:solidFill>
                    <a:srgbClr val="FF0000"/>
                  </a:solidFill>
                </a:rPr>
                <a:t>Slip</a:t>
              </a:r>
              <a:endParaRPr lang="fr-FR" sz="2000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23" name="Grouper 22"/>
          <p:cNvGrpSpPr/>
          <p:nvPr/>
        </p:nvGrpSpPr>
        <p:grpSpPr>
          <a:xfrm>
            <a:off x="73090" y="3408492"/>
            <a:ext cx="9062610" cy="707886"/>
            <a:chOff x="-50856" y="3663008"/>
            <a:chExt cx="8729010" cy="707886"/>
          </a:xfrm>
        </p:grpSpPr>
        <p:sp>
          <p:nvSpPr>
            <p:cNvPr id="27" name="ZoneTexte 26"/>
            <p:cNvSpPr txBox="1"/>
            <p:nvPr/>
          </p:nvSpPr>
          <p:spPr>
            <a:xfrm>
              <a:off x="-50856" y="3663008"/>
              <a:ext cx="5841807" cy="70788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fr-FR" sz="2000" dirty="0" smtClean="0">
                  <a:solidFill>
                    <a:srgbClr val="000000"/>
                  </a:solidFill>
                </a:rPr>
                <a:t>@</a:t>
              </a:r>
              <a:r>
                <a:rPr lang="fr-FR" sz="2000" dirty="0" smtClean="0"/>
                <a:t> </a:t>
              </a:r>
              <a:r>
                <a:rPr lang="fr-FR" sz="2000" dirty="0" smtClean="0">
                  <a:solidFill>
                    <a:srgbClr val="000000"/>
                  </a:solidFill>
                </a:rPr>
                <a:t>Anacycle</a:t>
              </a:r>
              <a:endParaRPr lang="fr-FR" sz="2000" dirty="0">
                <a:solidFill>
                  <a:srgbClr val="000000"/>
                </a:solidFill>
              </a:endParaRPr>
            </a:p>
            <a:p>
              <a:r>
                <a:rPr lang="fr-FR" sz="2000" dirty="0" smtClean="0"/>
                <a:t>Effectuer un </a:t>
              </a:r>
              <a:r>
                <a:rPr lang="fr-FR" sz="2000" dirty="0" smtClean="0">
                  <a:solidFill>
                    <a:srgbClr val="0000FF"/>
                  </a:solidFill>
                </a:rPr>
                <a:t>redressement</a:t>
              </a:r>
              <a:r>
                <a:rPr lang="fr-FR" sz="2000" dirty="0" smtClean="0"/>
                <a:t> ou remplir une </a:t>
              </a:r>
              <a:r>
                <a:rPr lang="fr-FR" sz="2000" dirty="0" smtClean="0">
                  <a:solidFill>
                    <a:srgbClr val="0000FF"/>
                  </a:solidFill>
                </a:rPr>
                <a:t>déclaration</a:t>
              </a:r>
              <a:endParaRPr lang="fr-FR" sz="2000" b="1" dirty="0">
                <a:solidFill>
                  <a:srgbClr val="0000FF"/>
                </a:solidFill>
              </a:endParaRPr>
            </a:p>
          </p:txBody>
        </p:sp>
        <p:sp>
          <p:nvSpPr>
            <p:cNvPr id="28" name="ZoneTexte 27"/>
            <p:cNvSpPr txBox="1"/>
            <p:nvPr/>
          </p:nvSpPr>
          <p:spPr>
            <a:xfrm>
              <a:off x="6085292" y="3663008"/>
              <a:ext cx="2592862" cy="70788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endParaRPr lang="fr-FR" sz="2000" b="1" dirty="0" smtClean="0">
                <a:solidFill>
                  <a:schemeClr val="bg1"/>
                </a:solidFill>
              </a:endParaRPr>
            </a:p>
            <a:p>
              <a:r>
                <a:rPr lang="fr-FR" sz="2000" dirty="0" smtClean="0">
                  <a:solidFill>
                    <a:srgbClr val="FF0000"/>
                  </a:solidFill>
                </a:rPr>
                <a:t>Relever </a:t>
              </a:r>
              <a:r>
                <a:rPr lang="fr-FR" sz="2000" smtClean="0"/>
                <a:t>ou</a:t>
              </a:r>
              <a:r>
                <a:rPr lang="fr-FR" sz="2000" smtClean="0">
                  <a:solidFill>
                    <a:srgbClr val="FF0000"/>
                  </a:solidFill>
                </a:rPr>
                <a:t> </a:t>
              </a:r>
              <a:r>
                <a:rPr lang="fr-FR" sz="2000" smtClean="0">
                  <a:solidFill>
                    <a:srgbClr val="FF0000"/>
                  </a:solidFill>
                </a:rPr>
                <a:t>Révéler</a:t>
              </a:r>
              <a:endParaRPr lang="fr-FR" sz="2000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29" name="Grouper 28"/>
          <p:cNvGrpSpPr/>
          <p:nvPr/>
        </p:nvGrpSpPr>
        <p:grpSpPr>
          <a:xfrm>
            <a:off x="73090" y="5220105"/>
            <a:ext cx="9062610" cy="707886"/>
            <a:chOff x="-50856" y="3663008"/>
            <a:chExt cx="8729010" cy="707886"/>
          </a:xfrm>
        </p:grpSpPr>
        <p:sp>
          <p:nvSpPr>
            <p:cNvPr id="30" name="ZoneTexte 29"/>
            <p:cNvSpPr txBox="1"/>
            <p:nvPr/>
          </p:nvSpPr>
          <p:spPr>
            <a:xfrm>
              <a:off x="-50856" y="3663008"/>
              <a:ext cx="5841807" cy="70788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fr-FR" sz="2000" dirty="0" smtClean="0">
                  <a:solidFill>
                    <a:srgbClr val="000000"/>
                  </a:solidFill>
                </a:rPr>
                <a:t>@</a:t>
              </a:r>
              <a:r>
                <a:rPr lang="fr-FR" sz="2000" dirty="0" smtClean="0"/>
                <a:t> </a:t>
              </a:r>
              <a:r>
                <a:rPr lang="fr-FR" sz="2000" dirty="0" smtClean="0">
                  <a:solidFill>
                    <a:srgbClr val="000000"/>
                  </a:solidFill>
                </a:rPr>
                <a:t>Calembour</a:t>
              </a:r>
              <a:endParaRPr lang="fr-FR" sz="2000" dirty="0">
                <a:solidFill>
                  <a:srgbClr val="000000"/>
                </a:solidFill>
              </a:endParaRPr>
            </a:p>
            <a:p>
              <a:r>
                <a:rPr lang="fr-FR" sz="2000" dirty="0" smtClean="0">
                  <a:solidFill>
                    <a:srgbClr val="FFFFFF"/>
                  </a:solidFill>
                </a:rPr>
                <a:t>Du croc il se décarcasse</a:t>
              </a:r>
              <a:endParaRPr lang="fr-FR" sz="2000" b="1" dirty="0">
                <a:solidFill>
                  <a:srgbClr val="FFFFFF"/>
                </a:solidFill>
              </a:endParaRPr>
            </a:p>
          </p:txBody>
        </p:sp>
        <p:sp>
          <p:nvSpPr>
            <p:cNvPr id="31" name="ZoneTexte 30"/>
            <p:cNvSpPr txBox="1"/>
            <p:nvPr/>
          </p:nvSpPr>
          <p:spPr>
            <a:xfrm>
              <a:off x="6085292" y="3663008"/>
              <a:ext cx="2592862" cy="70788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endParaRPr lang="fr-FR" sz="2000" b="1" dirty="0" smtClean="0">
                <a:solidFill>
                  <a:schemeClr val="bg1"/>
                </a:solidFill>
              </a:endParaRPr>
            </a:p>
            <a:p>
              <a:r>
                <a:rPr lang="fr-FR" sz="2000" dirty="0" smtClean="0">
                  <a:solidFill>
                    <a:srgbClr val="FF0000"/>
                  </a:solidFill>
                </a:rPr>
                <a:t>Dentiste</a:t>
              </a:r>
              <a:endParaRPr lang="fr-FR" sz="2000" dirty="0">
                <a:solidFill>
                  <a:srgbClr val="FF0000"/>
                </a:solidFill>
              </a:endParaRPr>
            </a:p>
          </p:txBody>
        </p:sp>
      </p:grpSp>
      <p:sp>
        <p:nvSpPr>
          <p:cNvPr id="33" name="ZoneTexte 32"/>
          <p:cNvSpPr txBox="1"/>
          <p:nvPr/>
        </p:nvSpPr>
        <p:spPr>
          <a:xfrm>
            <a:off x="2584925" y="0"/>
            <a:ext cx="3974169" cy="461665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fr-FR" sz="2400" b="1" i="1" dirty="0" smtClean="0">
                <a:solidFill>
                  <a:srgbClr val="000000"/>
                </a:solidFill>
              </a:rPr>
              <a:t>Quelques procédés de cryptage</a:t>
            </a:r>
            <a:endParaRPr lang="fr-FR" sz="2400" dirty="0">
              <a:solidFill>
                <a:srgbClr val="000000"/>
              </a:solidFill>
            </a:endParaRPr>
          </a:p>
        </p:txBody>
      </p:sp>
      <p:grpSp>
        <p:nvGrpSpPr>
          <p:cNvPr id="34" name="Grouper 33"/>
          <p:cNvGrpSpPr/>
          <p:nvPr/>
        </p:nvGrpSpPr>
        <p:grpSpPr>
          <a:xfrm>
            <a:off x="73090" y="4347432"/>
            <a:ext cx="9062610" cy="707886"/>
            <a:chOff x="-50856" y="3663008"/>
            <a:chExt cx="8729010" cy="707886"/>
          </a:xfrm>
        </p:grpSpPr>
        <p:sp>
          <p:nvSpPr>
            <p:cNvPr id="35" name="ZoneTexte 34"/>
            <p:cNvSpPr txBox="1"/>
            <p:nvPr/>
          </p:nvSpPr>
          <p:spPr>
            <a:xfrm>
              <a:off x="-50856" y="3663008"/>
              <a:ext cx="5841807" cy="70788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fr-FR" sz="2000" dirty="0" smtClean="0">
                  <a:solidFill>
                    <a:srgbClr val="000000"/>
                  </a:solidFill>
                </a:rPr>
                <a:t>@</a:t>
              </a:r>
              <a:r>
                <a:rPr lang="fr-FR" sz="2000" dirty="0" smtClean="0"/>
                <a:t> </a:t>
              </a:r>
              <a:r>
                <a:rPr lang="fr-FR" sz="2000" dirty="0" smtClean="0">
                  <a:solidFill>
                    <a:srgbClr val="000000"/>
                  </a:solidFill>
                </a:rPr>
                <a:t>Comparaison</a:t>
              </a:r>
              <a:endParaRPr lang="fr-FR" sz="2000" dirty="0">
                <a:solidFill>
                  <a:srgbClr val="000000"/>
                </a:solidFill>
              </a:endParaRPr>
            </a:p>
            <a:p>
              <a:r>
                <a:rPr lang="fr-FR" sz="2000" dirty="0" smtClean="0">
                  <a:solidFill>
                    <a:srgbClr val="FFFFFF"/>
                  </a:solidFill>
                </a:rPr>
                <a:t>A un caractère de chameau</a:t>
              </a:r>
              <a:endParaRPr lang="fr-FR" sz="2000" b="1" dirty="0">
                <a:solidFill>
                  <a:srgbClr val="FFFFFF"/>
                </a:solidFill>
              </a:endParaRPr>
            </a:p>
          </p:txBody>
        </p:sp>
        <p:sp>
          <p:nvSpPr>
            <p:cNvPr id="36" name="ZoneTexte 35"/>
            <p:cNvSpPr txBox="1"/>
            <p:nvPr/>
          </p:nvSpPr>
          <p:spPr>
            <a:xfrm>
              <a:off x="6085292" y="3663008"/>
              <a:ext cx="2592862" cy="70788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endParaRPr lang="fr-FR" sz="2000" b="1" dirty="0" smtClean="0">
                <a:solidFill>
                  <a:schemeClr val="bg1"/>
                </a:solidFill>
              </a:endParaRPr>
            </a:p>
            <a:p>
              <a:r>
                <a:rPr lang="fr-FR" sz="2000" dirty="0" smtClean="0">
                  <a:solidFill>
                    <a:srgbClr val="FF0000"/>
                  </a:solidFill>
                </a:rPr>
                <a:t>Sobre</a:t>
              </a:r>
              <a:endParaRPr lang="fr-FR" sz="2000" dirty="0">
                <a:solidFill>
                  <a:srgbClr val="FF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9104608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ln>
            <a:noFill/>
          </a:ln>
        </p:spPr>
        <p:txBody>
          <a:bodyPr/>
          <a:lstStyle/>
          <a:p>
            <a:fld id="{D73EF509-02B6-6B49-9F81-FE81E2F7F5CF}" type="slidenum">
              <a:rPr kumimoji="0" lang="en-US" smtClean="0"/>
              <a:t>9</a:t>
            </a:fld>
            <a:endParaRPr kumimoji="0" lang="en-US" dirty="0">
              <a:solidFill>
                <a:schemeClr val="tx2"/>
              </a:solidFill>
            </a:endParaRPr>
          </a:p>
        </p:txBody>
      </p:sp>
      <p:sp>
        <p:nvSpPr>
          <p:cNvPr id="7" name="Espace réservé du numéro de diapositive 13"/>
          <p:cNvSpPr txBox="1">
            <a:spLocks/>
          </p:cNvSpPr>
          <p:nvPr/>
        </p:nvSpPr>
        <p:spPr>
          <a:xfrm>
            <a:off x="1776300" y="6152792"/>
            <a:ext cx="463979" cy="494392"/>
          </a:xfrm>
          <a:prstGeom prst="rect">
            <a:avLst/>
          </a:prstGeom>
          <a:ln>
            <a:noFill/>
          </a:ln>
        </p:spPr>
        <p:txBody>
          <a:bodyPr vert="horz" anchor="ctr" anchorCtr="0">
            <a:normAutofit/>
          </a:bodyPr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73EF509-02B6-6B49-9F81-FE81E2F7F5CF}" type="slidenum">
              <a:rPr lang="en-US" smtClean="0"/>
              <a:pPr/>
              <a:t>9</a:t>
            </a:fld>
            <a:endParaRPr lang="en-US" dirty="0"/>
          </a:p>
        </p:txBody>
      </p:sp>
      <p:pic>
        <p:nvPicPr>
          <p:cNvPr id="8" name="Image 7" descr="LOGO-ALCM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300" y="5969884"/>
            <a:ext cx="1750930" cy="888116"/>
          </a:xfrm>
          <a:prstGeom prst="rect">
            <a:avLst/>
          </a:prstGeom>
          <a:ln>
            <a:noFill/>
          </a:ln>
        </p:spPr>
      </p:pic>
      <p:sp>
        <p:nvSpPr>
          <p:cNvPr id="9" name="Sous-titre 2"/>
          <p:cNvSpPr>
            <a:spLocks noGrp="1"/>
          </p:cNvSpPr>
          <p:nvPr>
            <p:ph type="subTitle" idx="1"/>
          </p:nvPr>
        </p:nvSpPr>
        <p:spPr>
          <a:xfrm>
            <a:off x="2362200" y="6066636"/>
            <a:ext cx="6773500" cy="669483"/>
          </a:xfrm>
          <a:ln>
            <a:noFill/>
          </a:ln>
        </p:spPr>
        <p:txBody>
          <a:bodyPr>
            <a:normAutofit/>
          </a:bodyPr>
          <a:lstStyle/>
          <a:p>
            <a:pPr algn="ctr"/>
            <a:r>
              <a:rPr lang="fr-FR" dirty="0"/>
              <a:t>Les jeux de </a:t>
            </a:r>
            <a:r>
              <a:rPr lang="fr-FR" dirty="0" smtClean="0"/>
              <a:t>mots</a:t>
            </a:r>
            <a:r>
              <a:rPr lang="fr-FR" dirty="0"/>
              <a:t> </a:t>
            </a:r>
            <a:r>
              <a:rPr lang="fr-FR" dirty="0" smtClean="0"/>
              <a:t>croisés </a:t>
            </a:r>
            <a:r>
              <a:rPr lang="fr-FR" dirty="0"/>
              <a:t>avec leurs définitions</a:t>
            </a:r>
          </a:p>
        </p:txBody>
      </p:sp>
      <p:grpSp>
        <p:nvGrpSpPr>
          <p:cNvPr id="5" name="Grouper 4"/>
          <p:cNvGrpSpPr/>
          <p:nvPr/>
        </p:nvGrpSpPr>
        <p:grpSpPr>
          <a:xfrm>
            <a:off x="50856" y="776798"/>
            <a:ext cx="9084844" cy="707886"/>
            <a:chOff x="9144" y="2634968"/>
            <a:chExt cx="8669010" cy="707886"/>
          </a:xfrm>
        </p:grpSpPr>
        <p:sp>
          <p:nvSpPr>
            <p:cNvPr id="16" name="ZoneTexte 15"/>
            <p:cNvSpPr txBox="1"/>
            <p:nvPr/>
          </p:nvSpPr>
          <p:spPr>
            <a:xfrm>
              <a:off x="9144" y="2634968"/>
              <a:ext cx="5841807" cy="70788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fr-FR" sz="2000" dirty="0" smtClean="0">
                  <a:solidFill>
                    <a:srgbClr val="000000"/>
                  </a:solidFill>
                </a:rPr>
                <a:t>@</a:t>
              </a:r>
              <a:r>
                <a:rPr lang="fr-FR" sz="2000" dirty="0" smtClean="0"/>
                <a:t> </a:t>
              </a:r>
              <a:r>
                <a:rPr lang="fr-FR" sz="2000" dirty="0" smtClean="0">
                  <a:solidFill>
                    <a:srgbClr val="000000"/>
                  </a:solidFill>
                </a:rPr>
                <a:t>Cacher dans la définition</a:t>
              </a:r>
              <a:endParaRPr lang="fr-FR" sz="2000" dirty="0">
                <a:solidFill>
                  <a:srgbClr val="000000"/>
                </a:solidFill>
              </a:endParaRPr>
            </a:p>
            <a:p>
              <a:r>
                <a:rPr lang="fr-FR" sz="2000" dirty="0" smtClean="0"/>
                <a:t>• Article </a:t>
              </a:r>
              <a:r>
                <a:rPr lang="fr-FR" sz="2000" u="sng" dirty="0" smtClean="0"/>
                <a:t>en</a:t>
              </a:r>
              <a:r>
                <a:rPr lang="fr-FR" sz="2000" dirty="0" smtClean="0"/>
                <a:t> solde</a:t>
              </a:r>
              <a:endParaRPr lang="fr-FR" sz="2000" b="1" i="1" dirty="0">
                <a:solidFill>
                  <a:srgbClr val="0000FF"/>
                </a:solidFill>
                <a:latin typeface="Arial"/>
                <a:cs typeface="Arial"/>
              </a:endParaRPr>
            </a:p>
          </p:txBody>
        </p:sp>
        <p:sp>
          <p:nvSpPr>
            <p:cNvPr id="17" name="ZoneTexte 16"/>
            <p:cNvSpPr txBox="1"/>
            <p:nvPr/>
          </p:nvSpPr>
          <p:spPr>
            <a:xfrm>
              <a:off x="6085292" y="2634968"/>
              <a:ext cx="2592862" cy="70788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endParaRPr lang="fr-FR" sz="2000" dirty="0" smtClean="0">
                <a:solidFill>
                  <a:schemeClr val="bg1"/>
                </a:solidFill>
              </a:endParaRPr>
            </a:p>
            <a:p>
              <a:r>
                <a:rPr lang="fr-FR" sz="2000" dirty="0" err="1" smtClean="0"/>
                <a:t>Sol</a:t>
              </a:r>
              <a:r>
                <a:rPr lang="fr-FR" sz="2000" dirty="0" err="1" smtClean="0">
                  <a:solidFill>
                    <a:srgbClr val="FF0000"/>
                  </a:solidFill>
                </a:rPr>
                <a:t>DE</a:t>
              </a:r>
              <a:endParaRPr lang="fr-FR" sz="2000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22" name="Grouper 21"/>
          <p:cNvGrpSpPr/>
          <p:nvPr/>
        </p:nvGrpSpPr>
        <p:grpSpPr>
          <a:xfrm>
            <a:off x="50856" y="2479739"/>
            <a:ext cx="9084844" cy="707886"/>
            <a:chOff x="-50856" y="3663008"/>
            <a:chExt cx="8729010" cy="707886"/>
          </a:xfrm>
        </p:grpSpPr>
        <p:sp>
          <p:nvSpPr>
            <p:cNvPr id="18" name="ZoneTexte 17"/>
            <p:cNvSpPr txBox="1"/>
            <p:nvPr/>
          </p:nvSpPr>
          <p:spPr>
            <a:xfrm>
              <a:off x="-50856" y="3663008"/>
              <a:ext cx="5841807" cy="70788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fr-FR" sz="2000" dirty="0" smtClean="0">
                  <a:solidFill>
                    <a:srgbClr val="000000"/>
                  </a:solidFill>
                </a:rPr>
                <a:t>@</a:t>
              </a:r>
              <a:r>
                <a:rPr lang="fr-FR" sz="2000" dirty="0" smtClean="0"/>
                <a:t> </a:t>
              </a:r>
              <a:r>
                <a:rPr lang="fr-FR" sz="2000" dirty="0" smtClean="0">
                  <a:solidFill>
                    <a:srgbClr val="000000"/>
                  </a:solidFill>
                </a:rPr>
                <a:t>Deux mots dans une définition</a:t>
              </a:r>
              <a:endParaRPr lang="fr-FR" sz="2000" dirty="0">
                <a:solidFill>
                  <a:srgbClr val="000000"/>
                </a:solidFill>
              </a:endParaRPr>
            </a:p>
            <a:p>
              <a:r>
                <a:rPr lang="fr-FR" sz="2000" dirty="0" smtClean="0">
                  <a:solidFill>
                    <a:srgbClr val="FFFFFF"/>
                  </a:solidFill>
                </a:rPr>
                <a:t>Offre le calme sans pépins et donne des fruits à noyaux</a:t>
              </a:r>
              <a:endParaRPr lang="fr-FR" sz="2000" b="1" dirty="0">
                <a:solidFill>
                  <a:srgbClr val="FFFFFF"/>
                </a:solidFill>
              </a:endParaRPr>
            </a:p>
          </p:txBody>
        </p:sp>
        <p:sp>
          <p:nvSpPr>
            <p:cNvPr id="19" name="ZoneTexte 18"/>
            <p:cNvSpPr txBox="1"/>
            <p:nvPr/>
          </p:nvSpPr>
          <p:spPr>
            <a:xfrm>
              <a:off x="6085292" y="3663008"/>
              <a:ext cx="2592862" cy="70788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endParaRPr lang="fr-FR" sz="2000" b="1" dirty="0" smtClean="0">
                <a:solidFill>
                  <a:schemeClr val="bg1"/>
                </a:solidFill>
              </a:endParaRPr>
            </a:p>
            <a:p>
              <a:r>
                <a:rPr lang="fr-FR" sz="2000" dirty="0" smtClean="0">
                  <a:solidFill>
                    <a:srgbClr val="FF0000"/>
                  </a:solidFill>
                </a:rPr>
                <a:t>Abri côtier </a:t>
              </a:r>
              <a:r>
                <a:rPr lang="fr-FR" sz="2000" dirty="0" smtClean="0">
                  <a:solidFill>
                    <a:srgbClr val="FFFFFF"/>
                  </a:solidFill>
                </a:rPr>
                <a:t>ou</a:t>
              </a:r>
              <a:r>
                <a:rPr lang="fr-FR" sz="2000" dirty="0" smtClean="0">
                  <a:solidFill>
                    <a:srgbClr val="FF0000"/>
                  </a:solidFill>
                </a:rPr>
                <a:t> Abricotier</a:t>
              </a:r>
              <a:endParaRPr lang="fr-FR" sz="2000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26" name="Grouper 25"/>
          <p:cNvGrpSpPr/>
          <p:nvPr/>
        </p:nvGrpSpPr>
        <p:grpSpPr>
          <a:xfrm>
            <a:off x="50856" y="1558974"/>
            <a:ext cx="9084844" cy="430888"/>
            <a:chOff x="9144" y="3636408"/>
            <a:chExt cx="8669010" cy="430888"/>
          </a:xfrm>
        </p:grpSpPr>
        <p:sp>
          <p:nvSpPr>
            <p:cNvPr id="24" name="ZoneTexte 23"/>
            <p:cNvSpPr txBox="1"/>
            <p:nvPr/>
          </p:nvSpPr>
          <p:spPr>
            <a:xfrm>
              <a:off x="9144" y="3667186"/>
              <a:ext cx="5841807" cy="40011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fr-FR" sz="2000" dirty="0"/>
                <a:t>•</a:t>
              </a:r>
              <a:r>
                <a:rPr lang="fr-FR" sz="2000" dirty="0" smtClean="0"/>
                <a:t> Capitale </a:t>
              </a:r>
              <a:r>
                <a:rPr lang="fr-FR" sz="2000" u="sng" dirty="0" smtClean="0"/>
                <a:t>en</a:t>
              </a:r>
              <a:r>
                <a:rPr lang="fr-FR" sz="2000" dirty="0" smtClean="0"/>
                <a:t> Tchécoslovaquie</a:t>
              </a:r>
            </a:p>
          </p:txBody>
        </p:sp>
        <p:sp>
          <p:nvSpPr>
            <p:cNvPr id="25" name="ZoneTexte 24"/>
            <p:cNvSpPr txBox="1"/>
            <p:nvPr/>
          </p:nvSpPr>
          <p:spPr>
            <a:xfrm>
              <a:off x="6085292" y="3636408"/>
              <a:ext cx="2592862" cy="40011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fr-FR" sz="2000" dirty="0" err="1" smtClean="0"/>
                <a:t>Tchéc</a:t>
              </a:r>
              <a:r>
                <a:rPr lang="fr-FR" sz="2000" dirty="0" err="1" smtClean="0">
                  <a:solidFill>
                    <a:srgbClr val="FF0000"/>
                  </a:solidFill>
                </a:rPr>
                <a:t>OSLO</a:t>
              </a:r>
              <a:r>
                <a:rPr lang="fr-FR" sz="2000" dirty="0" err="1" smtClean="0"/>
                <a:t>vaquie</a:t>
              </a:r>
              <a:endParaRPr lang="fr-FR" sz="2000" dirty="0" smtClean="0">
                <a:solidFill>
                  <a:srgbClr val="FF0000"/>
                </a:solidFill>
              </a:endParaRPr>
            </a:p>
          </p:txBody>
        </p:sp>
      </p:grpSp>
      <p:grpSp>
        <p:nvGrpSpPr>
          <p:cNvPr id="29" name="Grouper 28"/>
          <p:cNvGrpSpPr/>
          <p:nvPr/>
        </p:nvGrpSpPr>
        <p:grpSpPr>
          <a:xfrm>
            <a:off x="50856" y="3582321"/>
            <a:ext cx="9084844" cy="707886"/>
            <a:chOff x="-50856" y="3663008"/>
            <a:chExt cx="8729010" cy="707886"/>
          </a:xfrm>
        </p:grpSpPr>
        <p:sp>
          <p:nvSpPr>
            <p:cNvPr id="30" name="ZoneTexte 29"/>
            <p:cNvSpPr txBox="1"/>
            <p:nvPr/>
          </p:nvSpPr>
          <p:spPr>
            <a:xfrm>
              <a:off x="-50856" y="3663008"/>
              <a:ext cx="5841807" cy="70788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fr-FR" sz="2000" dirty="0" smtClean="0">
                  <a:solidFill>
                    <a:srgbClr val="000000"/>
                  </a:solidFill>
                </a:rPr>
                <a:t>@</a:t>
              </a:r>
              <a:r>
                <a:rPr lang="fr-FR" sz="2000" dirty="0" smtClean="0"/>
                <a:t> </a:t>
              </a:r>
              <a:r>
                <a:rPr lang="fr-FR" sz="2000" dirty="0" smtClean="0">
                  <a:solidFill>
                    <a:srgbClr val="000000"/>
                  </a:solidFill>
                </a:rPr>
                <a:t>Indice dans une définition</a:t>
              </a:r>
              <a:endParaRPr lang="fr-FR" sz="2000" dirty="0">
                <a:solidFill>
                  <a:srgbClr val="000000"/>
                </a:solidFill>
              </a:endParaRPr>
            </a:p>
            <a:p>
              <a:r>
                <a:rPr lang="fr-FR" sz="2000" dirty="0" smtClean="0">
                  <a:solidFill>
                    <a:srgbClr val="FFFFFF"/>
                  </a:solidFill>
                </a:rPr>
                <a:t>Une station qui doit être bien propre</a:t>
              </a:r>
              <a:endParaRPr lang="fr-FR" sz="2000" b="1" dirty="0">
                <a:solidFill>
                  <a:srgbClr val="FFFFFF"/>
                </a:solidFill>
              </a:endParaRPr>
            </a:p>
          </p:txBody>
        </p:sp>
        <p:sp>
          <p:nvSpPr>
            <p:cNvPr id="31" name="ZoneTexte 30"/>
            <p:cNvSpPr txBox="1"/>
            <p:nvPr/>
          </p:nvSpPr>
          <p:spPr>
            <a:xfrm>
              <a:off x="6085292" y="3663008"/>
              <a:ext cx="2592862" cy="70788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endParaRPr lang="fr-FR" sz="2000" b="1" dirty="0" smtClean="0">
                <a:solidFill>
                  <a:schemeClr val="bg1"/>
                </a:solidFill>
              </a:endParaRPr>
            </a:p>
            <a:p>
              <a:r>
                <a:rPr lang="fr-FR" sz="2000" dirty="0" smtClean="0">
                  <a:solidFill>
                    <a:srgbClr val="FF0000"/>
                  </a:solidFill>
                </a:rPr>
                <a:t>Mir</a:t>
              </a:r>
              <a:endParaRPr lang="fr-FR" sz="2000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32" name="Grouper 31"/>
          <p:cNvGrpSpPr/>
          <p:nvPr/>
        </p:nvGrpSpPr>
        <p:grpSpPr>
          <a:xfrm>
            <a:off x="59156" y="4840225"/>
            <a:ext cx="9084844" cy="1015663"/>
            <a:chOff x="-50856" y="3663008"/>
            <a:chExt cx="8729010" cy="1015663"/>
          </a:xfrm>
        </p:grpSpPr>
        <p:sp>
          <p:nvSpPr>
            <p:cNvPr id="33" name="ZoneTexte 32"/>
            <p:cNvSpPr txBox="1"/>
            <p:nvPr/>
          </p:nvSpPr>
          <p:spPr>
            <a:xfrm>
              <a:off x="-50856" y="3663008"/>
              <a:ext cx="5841807" cy="70788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fr-FR" sz="2000" dirty="0" smtClean="0">
                  <a:solidFill>
                    <a:srgbClr val="000000"/>
                  </a:solidFill>
                </a:rPr>
                <a:t>@</a:t>
              </a:r>
              <a:r>
                <a:rPr lang="fr-FR" sz="2000" dirty="0" smtClean="0"/>
                <a:t> </a:t>
              </a:r>
              <a:r>
                <a:rPr lang="fr-FR" sz="2000" dirty="0" smtClean="0">
                  <a:solidFill>
                    <a:srgbClr val="000000"/>
                  </a:solidFill>
                </a:rPr>
                <a:t>Lier par la définition</a:t>
              </a:r>
              <a:endParaRPr lang="fr-FR" sz="2000" dirty="0">
                <a:solidFill>
                  <a:srgbClr val="000000"/>
                </a:solidFill>
              </a:endParaRPr>
            </a:p>
            <a:p>
              <a:r>
                <a:rPr lang="fr-FR" sz="2000" dirty="0" smtClean="0">
                  <a:solidFill>
                    <a:srgbClr val="FFFFFF"/>
                  </a:solidFill>
                </a:rPr>
                <a:t>Les premières à croquer			</a:t>
              </a:r>
              <a:r>
                <a:rPr lang="fr-FR" sz="2000" i="1" dirty="0" smtClean="0">
                  <a:solidFill>
                    <a:srgbClr val="FFFFFF"/>
                  </a:solidFill>
                </a:rPr>
                <a:t>H1 et  V1</a:t>
              </a:r>
              <a:endParaRPr lang="fr-FR" sz="2000" b="1" i="1" dirty="0">
                <a:solidFill>
                  <a:srgbClr val="FFFFFF"/>
                </a:solidFill>
              </a:endParaRPr>
            </a:p>
          </p:txBody>
        </p:sp>
        <p:sp>
          <p:nvSpPr>
            <p:cNvPr id="34" name="ZoneTexte 33"/>
            <p:cNvSpPr txBox="1"/>
            <p:nvPr/>
          </p:nvSpPr>
          <p:spPr>
            <a:xfrm>
              <a:off x="6085292" y="3663008"/>
              <a:ext cx="2592862" cy="1015663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endParaRPr lang="fr-FR" sz="2000" dirty="0" smtClean="0">
                <a:solidFill>
                  <a:srgbClr val="FF0000"/>
                </a:solidFill>
              </a:endParaRPr>
            </a:p>
            <a:p>
              <a:r>
                <a:rPr lang="fr-FR" sz="2000" dirty="0" smtClean="0">
                  <a:solidFill>
                    <a:srgbClr val="FF0000"/>
                  </a:solidFill>
                </a:rPr>
                <a:t>Dépensières</a:t>
              </a:r>
            </a:p>
            <a:p>
              <a:r>
                <a:rPr lang="fr-FR" sz="2000" dirty="0" smtClean="0">
                  <a:solidFill>
                    <a:srgbClr val="FF0000"/>
                  </a:solidFill>
                </a:rPr>
                <a:t>Dents de lait</a:t>
              </a:r>
              <a:endParaRPr lang="fr-FR" sz="2000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12" name="Grouper 11"/>
          <p:cNvGrpSpPr/>
          <p:nvPr/>
        </p:nvGrpSpPr>
        <p:grpSpPr>
          <a:xfrm>
            <a:off x="951" y="0"/>
            <a:ext cx="6628849" cy="825231"/>
            <a:chOff x="951" y="0"/>
            <a:chExt cx="6628849" cy="825231"/>
          </a:xfrm>
        </p:grpSpPr>
        <p:sp>
          <p:nvSpPr>
            <p:cNvPr id="10" name="ZoneTexte 9"/>
            <p:cNvSpPr txBox="1"/>
            <p:nvPr/>
          </p:nvSpPr>
          <p:spPr>
            <a:xfrm>
              <a:off x="2514216" y="0"/>
              <a:ext cx="4115584" cy="461665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2400" b="1" i="1" dirty="0" smtClean="0">
                  <a:solidFill>
                    <a:srgbClr val="000000"/>
                  </a:solidFill>
                </a:rPr>
                <a:t>Quelques procédés de masquage</a:t>
              </a:r>
              <a:endParaRPr lang="fr-FR" sz="2400" dirty="0">
                <a:solidFill>
                  <a:srgbClr val="000000"/>
                </a:solidFill>
              </a:endParaRPr>
            </a:p>
          </p:txBody>
        </p:sp>
        <p:sp>
          <p:nvSpPr>
            <p:cNvPr id="6" name="ZoneTexte 5"/>
            <p:cNvSpPr txBox="1"/>
            <p:nvPr/>
          </p:nvSpPr>
          <p:spPr>
            <a:xfrm>
              <a:off x="951" y="425121"/>
              <a:ext cx="1876335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2000" b="1" dirty="0" smtClean="0">
                  <a:solidFill>
                    <a:srgbClr val="0000FF"/>
                  </a:solidFill>
                </a:rPr>
                <a:t>Par la définition</a:t>
              </a:r>
              <a:endParaRPr lang="fr-FR" sz="2000" b="1" dirty="0">
                <a:solidFill>
                  <a:srgbClr val="0000FF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8088366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Median">
  <a:themeElements>
    <a:clrScheme name="Ciel">
      <a:dk1>
        <a:sysClr val="windowText" lastClr="000000"/>
      </a:dk1>
      <a:lt1>
        <a:sysClr val="window" lastClr="FFFFFF"/>
      </a:lt1>
      <a:dk2>
        <a:srgbClr val="1782BF"/>
      </a:dk2>
      <a:lt2>
        <a:srgbClr val="62BCE9"/>
      </a:lt2>
      <a:accent1>
        <a:srgbClr val="073779"/>
      </a:accent1>
      <a:accent2>
        <a:srgbClr val="8FD9FB"/>
      </a:accent2>
      <a:accent3>
        <a:srgbClr val="FFCC00"/>
      </a:accent3>
      <a:accent4>
        <a:srgbClr val="EB6615"/>
      </a:accent4>
      <a:accent5>
        <a:srgbClr val="C76402"/>
      </a:accent5>
      <a:accent6>
        <a:srgbClr val="B523B4"/>
      </a:accent6>
      <a:hlink>
        <a:srgbClr val="FFDE26"/>
      </a:hlink>
      <a:folHlink>
        <a:srgbClr val="DEBE00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ＭＳ Ｐゴシック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ＭＳ Ｐゴシック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Médian.thmx</Template>
  <TotalTime>28045</TotalTime>
  <Words>881</Words>
  <Application>Microsoft Macintosh PowerPoint</Application>
  <PresentationFormat>Présentation à l'écran (4:3)</PresentationFormat>
  <Paragraphs>237</Paragraphs>
  <Slides>12</Slides>
  <Notes>5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3" baseType="lpstr">
      <vt:lpstr>Median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Contact@</dc:creator>
  <cp:lastModifiedBy>Contact@</cp:lastModifiedBy>
  <cp:revision>123</cp:revision>
  <cp:lastPrinted>2011-03-14T14:42:46Z</cp:lastPrinted>
  <dcterms:created xsi:type="dcterms:W3CDTF">2011-02-08T13:46:49Z</dcterms:created>
  <dcterms:modified xsi:type="dcterms:W3CDTF">2011-07-05T17:06:13Z</dcterms:modified>
</cp:coreProperties>
</file>